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ti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1.xml" ContentType="application/vnd.openxmlformats-officedocument.presentationml.notesSlide+xml"/>
  <Override PartName="/ppt/tags/tag6.xml" ContentType="application/vnd.openxmlformats-officedocument.presentationml.tags+xml"/>
  <Override PartName="/ppt/notesSlides/notesSlide2.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3.xml" ContentType="application/vnd.openxmlformats-officedocument.presentationml.notesSlide+xml"/>
  <Override PartName="/ppt/tags/tag13.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14.xml" ContentType="application/vnd.openxmlformats-officedocument.presentationml.tags+xml"/>
  <Override PartName="/ppt/notesSlides/notesSlide4.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 id="2147483677" r:id="rId5"/>
  </p:sldMasterIdLst>
  <p:notesMasterIdLst>
    <p:notesMasterId r:id="rId37"/>
  </p:notesMasterIdLst>
  <p:handoutMasterIdLst>
    <p:handoutMasterId r:id="rId38"/>
  </p:handoutMasterIdLst>
  <p:sldIdLst>
    <p:sldId id="282" r:id="rId6"/>
    <p:sldId id="259" r:id="rId7"/>
    <p:sldId id="292" r:id="rId8"/>
    <p:sldId id="349" r:id="rId9"/>
    <p:sldId id="352" r:id="rId10"/>
    <p:sldId id="263" r:id="rId11"/>
    <p:sldId id="293" r:id="rId12"/>
    <p:sldId id="345" r:id="rId13"/>
    <p:sldId id="285" r:id="rId14"/>
    <p:sldId id="348" r:id="rId15"/>
    <p:sldId id="338" r:id="rId16"/>
    <p:sldId id="339" r:id="rId17"/>
    <p:sldId id="341" r:id="rId18"/>
    <p:sldId id="272" r:id="rId19"/>
    <p:sldId id="346" r:id="rId20"/>
    <p:sldId id="302" r:id="rId21"/>
    <p:sldId id="303" r:id="rId22"/>
    <p:sldId id="304" r:id="rId23"/>
    <p:sldId id="305" r:id="rId24"/>
    <p:sldId id="347" r:id="rId25"/>
    <p:sldId id="328" r:id="rId26"/>
    <p:sldId id="344" r:id="rId27"/>
    <p:sldId id="313" r:id="rId28"/>
    <p:sldId id="308" r:id="rId29"/>
    <p:sldId id="311" r:id="rId30"/>
    <p:sldId id="312" r:id="rId31"/>
    <p:sldId id="342" r:id="rId32"/>
    <p:sldId id="340" r:id="rId33"/>
    <p:sldId id="314" r:id="rId34"/>
    <p:sldId id="350" r:id="rId35"/>
    <p:sldId id="351"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AD84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1474" autoAdjust="0"/>
  </p:normalViewPr>
  <p:slideViewPr>
    <p:cSldViewPr snapToGrid="0">
      <p:cViewPr varScale="1">
        <p:scale>
          <a:sx n="50" d="100"/>
          <a:sy n="50" d="100"/>
        </p:scale>
        <p:origin x="917" y="29"/>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presProps" Target="presProps.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handoutMaster" Target="handoutMasters/handout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D0E8336-181E-4E72-9DDD-6F533FF8B7E1}" type="doc">
      <dgm:prSet loTypeId="urn:microsoft.com/office/officeart/2009/3/layout/PhasedProcess" loCatId="process" qsTypeId="urn:microsoft.com/office/officeart/2005/8/quickstyle/simple1" qsCatId="simple" csTypeId="urn:microsoft.com/office/officeart/2005/8/colors/accent1_2" csCatId="accent1" phldr="1"/>
      <dgm:spPr/>
      <dgm:t>
        <a:bodyPr/>
        <a:lstStyle/>
        <a:p>
          <a:endParaRPr lang="sv-SE"/>
        </a:p>
      </dgm:t>
    </dgm:pt>
    <dgm:pt modelId="{425B3D84-9686-4319-8716-551686AA1882}">
      <dgm:prSet phldrT="[Text]"/>
      <dgm:spPr/>
      <dgm:t>
        <a:bodyPr/>
        <a:lstStyle/>
        <a:p>
          <a:r>
            <a:rPr lang="sv-SE" dirty="0" err="1"/>
            <a:t>Level</a:t>
          </a:r>
          <a:r>
            <a:rPr lang="sv-SE" dirty="0"/>
            <a:t> 1</a:t>
          </a:r>
        </a:p>
      </dgm:t>
    </dgm:pt>
    <dgm:pt modelId="{B3350A0E-C803-4D28-B1F3-6CD92357D532}" type="parTrans" cxnId="{7FB00BD5-461D-4885-B866-AF6A7615A9D5}">
      <dgm:prSet/>
      <dgm:spPr/>
      <dgm:t>
        <a:bodyPr/>
        <a:lstStyle/>
        <a:p>
          <a:endParaRPr lang="sv-SE"/>
        </a:p>
      </dgm:t>
    </dgm:pt>
    <dgm:pt modelId="{A360FF3D-7133-436C-9D8E-6BA662D87032}" type="sibTrans" cxnId="{7FB00BD5-461D-4885-B866-AF6A7615A9D5}">
      <dgm:prSet/>
      <dgm:spPr/>
      <dgm:t>
        <a:bodyPr/>
        <a:lstStyle/>
        <a:p>
          <a:endParaRPr lang="sv-SE"/>
        </a:p>
      </dgm:t>
    </dgm:pt>
    <dgm:pt modelId="{09B2B493-3BB2-4107-A1F4-CC7DD8DD151B}">
      <dgm:prSet phldrT="[Text]"/>
      <dgm:spPr/>
      <dgm:t>
        <a:bodyPr/>
        <a:lstStyle/>
        <a:p>
          <a:r>
            <a:rPr lang="sv-SE" dirty="0"/>
            <a:t>Team a</a:t>
          </a:r>
        </a:p>
      </dgm:t>
    </dgm:pt>
    <dgm:pt modelId="{F618134C-303D-493B-BFFC-6BA05ED467CF}" type="parTrans" cxnId="{DCC0D782-9653-423A-A8BE-73D8AD7A8A5C}">
      <dgm:prSet/>
      <dgm:spPr/>
      <dgm:t>
        <a:bodyPr/>
        <a:lstStyle/>
        <a:p>
          <a:endParaRPr lang="sv-SE"/>
        </a:p>
      </dgm:t>
    </dgm:pt>
    <dgm:pt modelId="{C392BEEC-95BB-498F-8BFE-4E6FF8EEA3A6}" type="sibTrans" cxnId="{DCC0D782-9653-423A-A8BE-73D8AD7A8A5C}">
      <dgm:prSet/>
      <dgm:spPr/>
      <dgm:t>
        <a:bodyPr/>
        <a:lstStyle/>
        <a:p>
          <a:endParaRPr lang="sv-SE"/>
        </a:p>
      </dgm:t>
    </dgm:pt>
    <dgm:pt modelId="{C526DF60-1D2D-401C-8086-BEC7F87CF735}">
      <dgm:prSet phldrT="[Text]"/>
      <dgm:spPr/>
      <dgm:t>
        <a:bodyPr/>
        <a:lstStyle/>
        <a:p>
          <a:r>
            <a:rPr lang="sv-SE" dirty="0"/>
            <a:t>Team b</a:t>
          </a:r>
        </a:p>
      </dgm:t>
    </dgm:pt>
    <dgm:pt modelId="{28107DB0-563D-40E0-805C-8012CE99A067}" type="parTrans" cxnId="{E6AE3286-C47D-4115-9A71-1AF8401F2F90}">
      <dgm:prSet/>
      <dgm:spPr/>
      <dgm:t>
        <a:bodyPr/>
        <a:lstStyle/>
        <a:p>
          <a:endParaRPr lang="sv-SE"/>
        </a:p>
      </dgm:t>
    </dgm:pt>
    <dgm:pt modelId="{AB234798-350A-48F0-9C7D-79F2492B7282}" type="sibTrans" cxnId="{E6AE3286-C47D-4115-9A71-1AF8401F2F90}">
      <dgm:prSet/>
      <dgm:spPr/>
      <dgm:t>
        <a:bodyPr/>
        <a:lstStyle/>
        <a:p>
          <a:endParaRPr lang="sv-SE"/>
        </a:p>
      </dgm:t>
    </dgm:pt>
    <dgm:pt modelId="{32BA48EE-3666-4F23-AF7A-311374F61289}">
      <dgm:prSet phldrT="[Text]"/>
      <dgm:spPr/>
      <dgm:t>
        <a:bodyPr/>
        <a:lstStyle/>
        <a:p>
          <a:r>
            <a:rPr lang="sv-SE" dirty="0"/>
            <a:t>Managers</a:t>
          </a:r>
        </a:p>
      </dgm:t>
    </dgm:pt>
    <dgm:pt modelId="{58EA9899-E373-4C19-9AD7-3C4E4D1D0352}" type="parTrans" cxnId="{9A9B6C77-6835-4222-B231-F983A3C1A880}">
      <dgm:prSet/>
      <dgm:spPr/>
      <dgm:t>
        <a:bodyPr/>
        <a:lstStyle/>
        <a:p>
          <a:endParaRPr lang="sv-SE"/>
        </a:p>
      </dgm:t>
    </dgm:pt>
    <dgm:pt modelId="{70D08D5C-9754-47D3-B0ED-1A0F82CD649C}" type="sibTrans" cxnId="{9A9B6C77-6835-4222-B231-F983A3C1A880}">
      <dgm:prSet/>
      <dgm:spPr/>
      <dgm:t>
        <a:bodyPr/>
        <a:lstStyle/>
        <a:p>
          <a:endParaRPr lang="sv-SE"/>
        </a:p>
      </dgm:t>
    </dgm:pt>
    <dgm:pt modelId="{5D1B3664-9F4F-4C92-82C4-4FBBC3F52F32}">
      <dgm:prSet phldrT="[Text]"/>
      <dgm:spPr/>
      <dgm:t>
        <a:bodyPr/>
        <a:lstStyle/>
        <a:p>
          <a:r>
            <a:rPr lang="sv-SE" dirty="0" err="1"/>
            <a:t>Level</a:t>
          </a:r>
          <a:r>
            <a:rPr lang="sv-SE" dirty="0"/>
            <a:t> 2</a:t>
          </a:r>
        </a:p>
      </dgm:t>
    </dgm:pt>
    <dgm:pt modelId="{936CC2AE-26D3-4E80-BB6E-AC24632C89C3}" type="parTrans" cxnId="{3362E468-C436-4A53-A516-64EFA9A43FC8}">
      <dgm:prSet/>
      <dgm:spPr/>
      <dgm:t>
        <a:bodyPr/>
        <a:lstStyle/>
        <a:p>
          <a:endParaRPr lang="sv-SE"/>
        </a:p>
      </dgm:t>
    </dgm:pt>
    <dgm:pt modelId="{BB010487-3D5F-4840-B0DD-3DC8365DFC6C}" type="sibTrans" cxnId="{3362E468-C436-4A53-A516-64EFA9A43FC8}">
      <dgm:prSet/>
      <dgm:spPr/>
      <dgm:t>
        <a:bodyPr/>
        <a:lstStyle/>
        <a:p>
          <a:endParaRPr lang="sv-SE"/>
        </a:p>
      </dgm:t>
    </dgm:pt>
    <dgm:pt modelId="{F88F4BC3-83F3-4B35-A2DB-E9FE70FC62D2}">
      <dgm:prSet phldrT="[Text]"/>
      <dgm:spPr/>
      <dgm:t>
        <a:bodyPr/>
        <a:lstStyle/>
        <a:p>
          <a:r>
            <a:rPr lang="sv-SE" dirty="0"/>
            <a:t>Team </a:t>
          </a:r>
          <a:r>
            <a:rPr lang="sv-SE" dirty="0" err="1"/>
            <a:t>a+Team</a:t>
          </a:r>
          <a:r>
            <a:rPr lang="sv-SE" dirty="0"/>
            <a:t> b</a:t>
          </a:r>
        </a:p>
      </dgm:t>
    </dgm:pt>
    <dgm:pt modelId="{467613F5-7113-4130-BD80-6EA2FD1A2160}" type="parTrans" cxnId="{3A9EA911-4AEF-4199-A174-38BA0C4D1BC0}">
      <dgm:prSet/>
      <dgm:spPr/>
      <dgm:t>
        <a:bodyPr/>
        <a:lstStyle/>
        <a:p>
          <a:endParaRPr lang="sv-SE"/>
        </a:p>
      </dgm:t>
    </dgm:pt>
    <dgm:pt modelId="{7D170584-1E4B-46EA-B104-B8436FF26A32}" type="sibTrans" cxnId="{3A9EA911-4AEF-4199-A174-38BA0C4D1BC0}">
      <dgm:prSet/>
      <dgm:spPr/>
      <dgm:t>
        <a:bodyPr/>
        <a:lstStyle/>
        <a:p>
          <a:endParaRPr lang="sv-SE"/>
        </a:p>
      </dgm:t>
    </dgm:pt>
    <dgm:pt modelId="{28151C87-2CFC-4D6B-85BE-48BAFB73539D}">
      <dgm:prSet phldrT="[Text]"/>
      <dgm:spPr/>
      <dgm:t>
        <a:bodyPr/>
        <a:lstStyle/>
        <a:p>
          <a:r>
            <a:rPr lang="sv-SE" dirty="0"/>
            <a:t>Managers</a:t>
          </a:r>
        </a:p>
      </dgm:t>
    </dgm:pt>
    <dgm:pt modelId="{DA7A3016-319D-49E0-BD39-32C196693489}" type="parTrans" cxnId="{D4ECC595-CEFA-4FAB-9F4B-93E841C89BE6}">
      <dgm:prSet/>
      <dgm:spPr/>
      <dgm:t>
        <a:bodyPr/>
        <a:lstStyle/>
        <a:p>
          <a:endParaRPr lang="sv-SE"/>
        </a:p>
      </dgm:t>
    </dgm:pt>
    <dgm:pt modelId="{86AE1507-B529-46A9-82D2-1136F5123F61}" type="sibTrans" cxnId="{D4ECC595-CEFA-4FAB-9F4B-93E841C89BE6}">
      <dgm:prSet/>
      <dgm:spPr/>
      <dgm:t>
        <a:bodyPr/>
        <a:lstStyle/>
        <a:p>
          <a:endParaRPr lang="sv-SE"/>
        </a:p>
      </dgm:t>
    </dgm:pt>
    <dgm:pt modelId="{C8CBCA70-5113-4970-9131-F9234F0C02C0}">
      <dgm:prSet phldrT="[Text]"/>
      <dgm:spPr/>
      <dgm:t>
        <a:bodyPr/>
        <a:lstStyle/>
        <a:p>
          <a:r>
            <a:rPr lang="sv-SE" dirty="0" err="1"/>
            <a:t>Level</a:t>
          </a:r>
          <a:r>
            <a:rPr lang="sv-SE" dirty="0"/>
            <a:t> 3</a:t>
          </a:r>
        </a:p>
      </dgm:t>
    </dgm:pt>
    <dgm:pt modelId="{6EBDA8EC-93BA-4C12-AC8A-52D203C5B60D}" type="parTrans" cxnId="{23407949-7C7A-4430-9C07-9C1194BFC634}">
      <dgm:prSet/>
      <dgm:spPr/>
      <dgm:t>
        <a:bodyPr/>
        <a:lstStyle/>
        <a:p>
          <a:endParaRPr lang="sv-SE"/>
        </a:p>
      </dgm:t>
    </dgm:pt>
    <dgm:pt modelId="{371045C6-341E-43D3-A82E-1D159300B213}" type="sibTrans" cxnId="{23407949-7C7A-4430-9C07-9C1194BFC634}">
      <dgm:prSet/>
      <dgm:spPr/>
      <dgm:t>
        <a:bodyPr/>
        <a:lstStyle/>
        <a:p>
          <a:endParaRPr lang="sv-SE"/>
        </a:p>
      </dgm:t>
    </dgm:pt>
    <dgm:pt modelId="{0E243219-7C9B-4CDC-B1D0-606AE8AF7CFD}">
      <dgm:prSet phldrT="[Text]"/>
      <dgm:spPr/>
      <dgm:t>
        <a:bodyPr/>
        <a:lstStyle/>
        <a:p>
          <a:r>
            <a:rPr lang="sv-SE" dirty="0"/>
            <a:t>Team </a:t>
          </a:r>
          <a:r>
            <a:rPr lang="sv-SE" dirty="0" err="1"/>
            <a:t>a+Team</a:t>
          </a:r>
          <a:r>
            <a:rPr lang="sv-SE" dirty="0"/>
            <a:t> </a:t>
          </a:r>
          <a:r>
            <a:rPr lang="sv-SE" dirty="0" err="1"/>
            <a:t>b+Managers</a:t>
          </a:r>
          <a:endParaRPr lang="sv-SE" dirty="0"/>
        </a:p>
      </dgm:t>
    </dgm:pt>
    <dgm:pt modelId="{7E6F7269-6AF1-4F6F-B6FB-EF14DFC0FA51}" type="parTrans" cxnId="{0DD80614-F0B9-4CC0-A436-E1F671AA6C33}">
      <dgm:prSet/>
      <dgm:spPr/>
      <dgm:t>
        <a:bodyPr/>
        <a:lstStyle/>
        <a:p>
          <a:endParaRPr lang="sv-SE"/>
        </a:p>
      </dgm:t>
    </dgm:pt>
    <dgm:pt modelId="{FA64B58D-9076-4735-B838-6E03DB2CFACF}" type="sibTrans" cxnId="{0DD80614-F0B9-4CC0-A436-E1F671AA6C33}">
      <dgm:prSet/>
      <dgm:spPr/>
      <dgm:t>
        <a:bodyPr/>
        <a:lstStyle/>
        <a:p>
          <a:endParaRPr lang="sv-SE"/>
        </a:p>
      </dgm:t>
    </dgm:pt>
    <dgm:pt modelId="{9E72F344-B332-4E14-88A3-CC6442576795}" type="pres">
      <dgm:prSet presAssocID="{7D0E8336-181E-4E72-9DDD-6F533FF8B7E1}" presName="Name0" presStyleCnt="0">
        <dgm:presLayoutVars>
          <dgm:chMax val="3"/>
          <dgm:chPref val="3"/>
          <dgm:bulletEnabled val="1"/>
          <dgm:dir/>
          <dgm:animLvl val="lvl"/>
        </dgm:presLayoutVars>
      </dgm:prSet>
      <dgm:spPr/>
    </dgm:pt>
    <dgm:pt modelId="{C23892FF-73CA-4163-A68F-39592B61AA4E}" type="pres">
      <dgm:prSet presAssocID="{7D0E8336-181E-4E72-9DDD-6F533FF8B7E1}" presName="arc1" presStyleLbl="node1" presStyleIdx="0" presStyleCnt="4"/>
      <dgm:spPr/>
    </dgm:pt>
    <dgm:pt modelId="{C6085FCC-81D2-4F68-B81C-D1F78B8D2553}" type="pres">
      <dgm:prSet presAssocID="{7D0E8336-181E-4E72-9DDD-6F533FF8B7E1}" presName="arc3" presStyleLbl="node1" presStyleIdx="1" presStyleCnt="4"/>
      <dgm:spPr/>
    </dgm:pt>
    <dgm:pt modelId="{3CD38F1A-F327-4692-8719-A5B0FF4C77DA}" type="pres">
      <dgm:prSet presAssocID="{7D0E8336-181E-4E72-9DDD-6F533FF8B7E1}" presName="parentText2" presStyleLbl="revTx" presStyleIdx="0" presStyleCnt="3">
        <dgm:presLayoutVars>
          <dgm:chMax val="4"/>
          <dgm:chPref val="3"/>
          <dgm:bulletEnabled val="1"/>
        </dgm:presLayoutVars>
      </dgm:prSet>
      <dgm:spPr/>
    </dgm:pt>
    <dgm:pt modelId="{A181CE29-7945-4FA7-A9DE-B2356B2FC72E}" type="pres">
      <dgm:prSet presAssocID="{7D0E8336-181E-4E72-9DDD-6F533FF8B7E1}" presName="arc2" presStyleLbl="node1" presStyleIdx="2" presStyleCnt="4"/>
      <dgm:spPr/>
    </dgm:pt>
    <dgm:pt modelId="{3545AB3D-8B1E-4721-9719-92CA201ED82F}" type="pres">
      <dgm:prSet presAssocID="{7D0E8336-181E-4E72-9DDD-6F533FF8B7E1}" presName="arc4" presStyleLbl="node1" presStyleIdx="3" presStyleCnt="4"/>
      <dgm:spPr/>
    </dgm:pt>
    <dgm:pt modelId="{9AAE9884-002E-4C8C-8BAC-7E1D5819E719}" type="pres">
      <dgm:prSet presAssocID="{7D0E8336-181E-4E72-9DDD-6F533FF8B7E1}" presName="parentText3" presStyleLbl="revTx" presStyleIdx="1" presStyleCnt="3">
        <dgm:presLayoutVars>
          <dgm:chMax val="1"/>
          <dgm:chPref val="1"/>
          <dgm:bulletEnabled val="1"/>
        </dgm:presLayoutVars>
      </dgm:prSet>
      <dgm:spPr/>
    </dgm:pt>
    <dgm:pt modelId="{9C8AE2B6-84C5-4F19-9021-8EC323C7DE29}" type="pres">
      <dgm:prSet presAssocID="{7D0E8336-181E-4E72-9DDD-6F533FF8B7E1}" presName="middleComposite" presStyleCnt="0"/>
      <dgm:spPr/>
    </dgm:pt>
    <dgm:pt modelId="{B984691E-797E-44E1-9F00-3B2D0E411FDA}" type="pres">
      <dgm:prSet presAssocID="{F88F4BC3-83F3-4B35-A2DB-E9FE70FC62D2}" presName="circ1" presStyleLbl="vennNode1" presStyleIdx="0" presStyleCnt="8"/>
      <dgm:spPr/>
    </dgm:pt>
    <dgm:pt modelId="{27109D64-F401-4FFF-A497-6D07FE1B194C}" type="pres">
      <dgm:prSet presAssocID="{F88F4BC3-83F3-4B35-A2DB-E9FE70FC62D2}" presName="circ1Tx" presStyleLbl="revTx" presStyleIdx="1" presStyleCnt="3">
        <dgm:presLayoutVars>
          <dgm:chMax val="0"/>
          <dgm:chPref val="0"/>
        </dgm:presLayoutVars>
      </dgm:prSet>
      <dgm:spPr/>
    </dgm:pt>
    <dgm:pt modelId="{841BA06C-A644-4F16-B928-A92B4484610E}" type="pres">
      <dgm:prSet presAssocID="{28151C87-2CFC-4D6B-85BE-48BAFB73539D}" presName="circ2" presStyleLbl="vennNode1" presStyleIdx="1" presStyleCnt="8"/>
      <dgm:spPr/>
    </dgm:pt>
    <dgm:pt modelId="{F16D5521-2C48-45B5-897C-64068D970E5C}" type="pres">
      <dgm:prSet presAssocID="{28151C87-2CFC-4D6B-85BE-48BAFB73539D}" presName="circ2Tx" presStyleLbl="revTx" presStyleIdx="1" presStyleCnt="3">
        <dgm:presLayoutVars>
          <dgm:chMax val="0"/>
          <dgm:chPref val="0"/>
        </dgm:presLayoutVars>
      </dgm:prSet>
      <dgm:spPr/>
    </dgm:pt>
    <dgm:pt modelId="{44942808-46F5-4831-A569-C9E944C390D7}" type="pres">
      <dgm:prSet presAssocID="{7D0E8336-181E-4E72-9DDD-6F533FF8B7E1}" presName="leftComposite" presStyleCnt="0"/>
      <dgm:spPr/>
    </dgm:pt>
    <dgm:pt modelId="{81C5FC94-B875-4EE9-87C0-DBDA3D3D4AC8}" type="pres">
      <dgm:prSet presAssocID="{09B2B493-3BB2-4107-A1F4-CC7DD8DD151B}" presName="childText1_1" presStyleLbl="vennNode1" presStyleIdx="2" presStyleCnt="8">
        <dgm:presLayoutVars>
          <dgm:chMax val="0"/>
          <dgm:chPref val="0"/>
        </dgm:presLayoutVars>
      </dgm:prSet>
      <dgm:spPr/>
    </dgm:pt>
    <dgm:pt modelId="{C3F01E05-1CEB-40D7-AEAA-CDA5C0C0F6E4}" type="pres">
      <dgm:prSet presAssocID="{09B2B493-3BB2-4107-A1F4-CC7DD8DD151B}" presName="ellipse1" presStyleLbl="vennNode1" presStyleIdx="3" presStyleCnt="8"/>
      <dgm:spPr/>
    </dgm:pt>
    <dgm:pt modelId="{9ECCA1AA-4393-4D00-9DF2-BAE8173F7B46}" type="pres">
      <dgm:prSet presAssocID="{09B2B493-3BB2-4107-A1F4-CC7DD8DD151B}" presName="ellipse2" presStyleLbl="vennNode1" presStyleIdx="4" presStyleCnt="8" custLinFactNeighborX="-73172" custLinFactNeighborY="-80800"/>
      <dgm:spPr/>
    </dgm:pt>
    <dgm:pt modelId="{8B80BDE3-86FF-4272-BE96-22FBF66734ED}" type="pres">
      <dgm:prSet presAssocID="{C526DF60-1D2D-401C-8086-BEC7F87CF735}" presName="childText1_2" presStyleLbl="vennNode1" presStyleIdx="5" presStyleCnt="8">
        <dgm:presLayoutVars>
          <dgm:chMax val="0"/>
          <dgm:chPref val="0"/>
        </dgm:presLayoutVars>
      </dgm:prSet>
      <dgm:spPr/>
    </dgm:pt>
    <dgm:pt modelId="{1D6E6C98-40D7-4429-A106-7A226F487A8D}" type="pres">
      <dgm:prSet presAssocID="{C526DF60-1D2D-401C-8086-BEC7F87CF735}" presName="ellipse3" presStyleLbl="vennNode1" presStyleIdx="6" presStyleCnt="8"/>
      <dgm:spPr/>
    </dgm:pt>
    <dgm:pt modelId="{AAD31BFD-EAFA-49A7-988E-4EFFB1BE672C}" type="pres">
      <dgm:prSet presAssocID="{32BA48EE-3666-4F23-AF7A-311374F61289}" presName="childText1_3" presStyleLbl="vennNode1" presStyleIdx="7" presStyleCnt="8">
        <dgm:presLayoutVars>
          <dgm:chMax val="0"/>
          <dgm:chPref val="0"/>
        </dgm:presLayoutVars>
      </dgm:prSet>
      <dgm:spPr/>
    </dgm:pt>
    <dgm:pt modelId="{3CF25A45-A635-4A77-BEFE-16F4D093AB13}" type="pres">
      <dgm:prSet presAssocID="{7D0E8336-181E-4E72-9DDD-6F533FF8B7E1}" presName="rightChild" presStyleLbl="node2" presStyleIdx="0" presStyleCnt="1">
        <dgm:presLayoutVars>
          <dgm:chMax val="0"/>
          <dgm:chPref val="0"/>
        </dgm:presLayoutVars>
      </dgm:prSet>
      <dgm:spPr/>
    </dgm:pt>
    <dgm:pt modelId="{655C656E-CD5A-4940-92FB-95C933F1B2BC}" type="pres">
      <dgm:prSet presAssocID="{7D0E8336-181E-4E72-9DDD-6F533FF8B7E1}" presName="parentText1" presStyleLbl="revTx" presStyleIdx="2" presStyleCnt="3">
        <dgm:presLayoutVars>
          <dgm:chMax val="4"/>
          <dgm:chPref val="3"/>
          <dgm:bulletEnabled val="1"/>
        </dgm:presLayoutVars>
      </dgm:prSet>
      <dgm:spPr/>
    </dgm:pt>
  </dgm:ptLst>
  <dgm:cxnLst>
    <dgm:cxn modelId="{8CC7F60A-E0F2-463A-A42E-5ADED3BD8767}" type="presOf" srcId="{28151C87-2CFC-4D6B-85BE-48BAFB73539D}" destId="{841BA06C-A644-4F16-B928-A92B4484610E}" srcOrd="0" destOrd="0" presId="urn:microsoft.com/office/officeart/2009/3/layout/PhasedProcess"/>
    <dgm:cxn modelId="{3A9EA911-4AEF-4199-A174-38BA0C4D1BC0}" srcId="{5D1B3664-9F4F-4C92-82C4-4FBBC3F52F32}" destId="{F88F4BC3-83F3-4B35-A2DB-E9FE70FC62D2}" srcOrd="0" destOrd="0" parTransId="{467613F5-7113-4130-BD80-6EA2FD1A2160}" sibTransId="{7D170584-1E4B-46EA-B104-B8436FF26A32}"/>
    <dgm:cxn modelId="{0DD80614-F0B9-4CC0-A436-E1F671AA6C33}" srcId="{C8CBCA70-5113-4970-9131-F9234F0C02C0}" destId="{0E243219-7C9B-4CDC-B1D0-606AE8AF7CFD}" srcOrd="0" destOrd="0" parTransId="{7E6F7269-6AF1-4F6F-B6FB-EF14DFC0FA51}" sibTransId="{FA64B58D-9076-4735-B838-6E03DB2CFACF}"/>
    <dgm:cxn modelId="{9E886814-E18D-47FC-9320-A6CC0DDFBA85}" type="presOf" srcId="{28151C87-2CFC-4D6B-85BE-48BAFB73539D}" destId="{F16D5521-2C48-45B5-897C-64068D970E5C}" srcOrd="1" destOrd="0" presId="urn:microsoft.com/office/officeart/2009/3/layout/PhasedProcess"/>
    <dgm:cxn modelId="{4C08EF5C-67F0-46C9-80A8-726C8AEDF1F0}" type="presOf" srcId="{5D1B3664-9F4F-4C92-82C4-4FBBC3F52F32}" destId="{3CD38F1A-F327-4692-8719-A5B0FF4C77DA}" srcOrd="0" destOrd="0" presId="urn:microsoft.com/office/officeart/2009/3/layout/PhasedProcess"/>
    <dgm:cxn modelId="{D97DB664-70F4-4C6E-853B-70A7732969FE}" type="presOf" srcId="{C526DF60-1D2D-401C-8086-BEC7F87CF735}" destId="{8B80BDE3-86FF-4272-BE96-22FBF66734ED}" srcOrd="0" destOrd="0" presId="urn:microsoft.com/office/officeart/2009/3/layout/PhasedProcess"/>
    <dgm:cxn modelId="{0EDA6C67-704C-4556-A78B-C1A400D470A4}" type="presOf" srcId="{09B2B493-3BB2-4107-A1F4-CC7DD8DD151B}" destId="{81C5FC94-B875-4EE9-87C0-DBDA3D3D4AC8}" srcOrd="0" destOrd="0" presId="urn:microsoft.com/office/officeart/2009/3/layout/PhasedProcess"/>
    <dgm:cxn modelId="{3362E468-C436-4A53-A516-64EFA9A43FC8}" srcId="{7D0E8336-181E-4E72-9DDD-6F533FF8B7E1}" destId="{5D1B3664-9F4F-4C92-82C4-4FBBC3F52F32}" srcOrd="1" destOrd="0" parTransId="{936CC2AE-26D3-4E80-BB6E-AC24632C89C3}" sibTransId="{BB010487-3D5F-4840-B0DD-3DC8365DFC6C}"/>
    <dgm:cxn modelId="{23407949-7C7A-4430-9C07-9C1194BFC634}" srcId="{7D0E8336-181E-4E72-9DDD-6F533FF8B7E1}" destId="{C8CBCA70-5113-4970-9131-F9234F0C02C0}" srcOrd="2" destOrd="0" parTransId="{6EBDA8EC-93BA-4C12-AC8A-52D203C5B60D}" sibTransId="{371045C6-341E-43D3-A82E-1D159300B213}"/>
    <dgm:cxn modelId="{F18D666D-1083-4258-8F6E-3F670EDE7C00}" type="presOf" srcId="{425B3D84-9686-4319-8716-551686AA1882}" destId="{655C656E-CD5A-4940-92FB-95C933F1B2BC}" srcOrd="0" destOrd="0" presId="urn:microsoft.com/office/officeart/2009/3/layout/PhasedProcess"/>
    <dgm:cxn modelId="{9A9B6C77-6835-4222-B231-F983A3C1A880}" srcId="{425B3D84-9686-4319-8716-551686AA1882}" destId="{32BA48EE-3666-4F23-AF7A-311374F61289}" srcOrd="2" destOrd="0" parTransId="{58EA9899-E373-4C19-9AD7-3C4E4D1D0352}" sibTransId="{70D08D5C-9754-47D3-B0ED-1A0F82CD649C}"/>
    <dgm:cxn modelId="{B6C0687F-A33B-4751-97BD-D6892C4699A6}" type="presOf" srcId="{F88F4BC3-83F3-4B35-A2DB-E9FE70FC62D2}" destId="{27109D64-F401-4FFF-A497-6D07FE1B194C}" srcOrd="1" destOrd="0" presId="urn:microsoft.com/office/officeart/2009/3/layout/PhasedProcess"/>
    <dgm:cxn modelId="{DCC0D782-9653-423A-A8BE-73D8AD7A8A5C}" srcId="{425B3D84-9686-4319-8716-551686AA1882}" destId="{09B2B493-3BB2-4107-A1F4-CC7DD8DD151B}" srcOrd="0" destOrd="0" parTransId="{F618134C-303D-493B-BFFC-6BA05ED467CF}" sibTransId="{C392BEEC-95BB-498F-8BFE-4E6FF8EEA3A6}"/>
    <dgm:cxn modelId="{E6AE3286-C47D-4115-9A71-1AF8401F2F90}" srcId="{425B3D84-9686-4319-8716-551686AA1882}" destId="{C526DF60-1D2D-401C-8086-BEC7F87CF735}" srcOrd="1" destOrd="0" parTransId="{28107DB0-563D-40E0-805C-8012CE99A067}" sibTransId="{AB234798-350A-48F0-9C7D-79F2492B7282}"/>
    <dgm:cxn modelId="{A0B36386-2A15-42B5-B2FC-5AA3A12F340B}" type="presOf" srcId="{32BA48EE-3666-4F23-AF7A-311374F61289}" destId="{AAD31BFD-EAFA-49A7-988E-4EFFB1BE672C}" srcOrd="0" destOrd="0" presId="urn:microsoft.com/office/officeart/2009/3/layout/PhasedProcess"/>
    <dgm:cxn modelId="{42D1F88E-8085-4AF7-9B5A-6346989F539C}" type="presOf" srcId="{F88F4BC3-83F3-4B35-A2DB-E9FE70FC62D2}" destId="{B984691E-797E-44E1-9F00-3B2D0E411FDA}" srcOrd="0" destOrd="0" presId="urn:microsoft.com/office/officeart/2009/3/layout/PhasedProcess"/>
    <dgm:cxn modelId="{D4ECC595-CEFA-4FAB-9F4B-93E841C89BE6}" srcId="{5D1B3664-9F4F-4C92-82C4-4FBBC3F52F32}" destId="{28151C87-2CFC-4D6B-85BE-48BAFB73539D}" srcOrd="1" destOrd="0" parTransId="{DA7A3016-319D-49E0-BD39-32C196693489}" sibTransId="{86AE1507-B529-46A9-82D2-1136F5123F61}"/>
    <dgm:cxn modelId="{83C041B5-A584-4C52-8140-6AE3B4F3ED0A}" type="presOf" srcId="{C8CBCA70-5113-4970-9131-F9234F0C02C0}" destId="{9AAE9884-002E-4C8C-8BAC-7E1D5819E719}" srcOrd="0" destOrd="0" presId="urn:microsoft.com/office/officeart/2009/3/layout/PhasedProcess"/>
    <dgm:cxn modelId="{B91A74B9-0B49-4D7D-A546-F822A7C45141}" type="presOf" srcId="{0E243219-7C9B-4CDC-B1D0-606AE8AF7CFD}" destId="{3CF25A45-A635-4A77-BEFE-16F4D093AB13}" srcOrd="0" destOrd="0" presId="urn:microsoft.com/office/officeart/2009/3/layout/PhasedProcess"/>
    <dgm:cxn modelId="{7FB00BD5-461D-4885-B866-AF6A7615A9D5}" srcId="{7D0E8336-181E-4E72-9DDD-6F533FF8B7E1}" destId="{425B3D84-9686-4319-8716-551686AA1882}" srcOrd="0" destOrd="0" parTransId="{B3350A0E-C803-4D28-B1F3-6CD92357D532}" sibTransId="{A360FF3D-7133-436C-9D8E-6BA662D87032}"/>
    <dgm:cxn modelId="{D23F5CE1-4DD6-4D43-810F-574BF79BC9C5}" type="presOf" srcId="{7D0E8336-181E-4E72-9DDD-6F533FF8B7E1}" destId="{9E72F344-B332-4E14-88A3-CC6442576795}" srcOrd="0" destOrd="0" presId="urn:microsoft.com/office/officeart/2009/3/layout/PhasedProcess"/>
    <dgm:cxn modelId="{AE5A3BB4-2FC8-43C3-B00D-02816BFB6578}" type="presParOf" srcId="{9E72F344-B332-4E14-88A3-CC6442576795}" destId="{C23892FF-73CA-4163-A68F-39592B61AA4E}" srcOrd="0" destOrd="0" presId="urn:microsoft.com/office/officeart/2009/3/layout/PhasedProcess"/>
    <dgm:cxn modelId="{71CB1129-F4AE-480D-9DB2-0F109DE408D3}" type="presParOf" srcId="{9E72F344-B332-4E14-88A3-CC6442576795}" destId="{C6085FCC-81D2-4F68-B81C-D1F78B8D2553}" srcOrd="1" destOrd="0" presId="urn:microsoft.com/office/officeart/2009/3/layout/PhasedProcess"/>
    <dgm:cxn modelId="{76315CCF-883B-43C3-B6BC-2CC1A476B25A}" type="presParOf" srcId="{9E72F344-B332-4E14-88A3-CC6442576795}" destId="{3CD38F1A-F327-4692-8719-A5B0FF4C77DA}" srcOrd="2" destOrd="0" presId="urn:microsoft.com/office/officeart/2009/3/layout/PhasedProcess"/>
    <dgm:cxn modelId="{A0655DA7-F01E-41E0-80F0-C61D60C265F1}" type="presParOf" srcId="{9E72F344-B332-4E14-88A3-CC6442576795}" destId="{A181CE29-7945-4FA7-A9DE-B2356B2FC72E}" srcOrd="3" destOrd="0" presId="urn:microsoft.com/office/officeart/2009/3/layout/PhasedProcess"/>
    <dgm:cxn modelId="{004610C0-FE2C-4616-BC56-53E67F602FF5}" type="presParOf" srcId="{9E72F344-B332-4E14-88A3-CC6442576795}" destId="{3545AB3D-8B1E-4721-9719-92CA201ED82F}" srcOrd="4" destOrd="0" presId="urn:microsoft.com/office/officeart/2009/3/layout/PhasedProcess"/>
    <dgm:cxn modelId="{4D9A5B0F-3C35-4BF2-BCA0-83C26CAEBA34}" type="presParOf" srcId="{9E72F344-B332-4E14-88A3-CC6442576795}" destId="{9AAE9884-002E-4C8C-8BAC-7E1D5819E719}" srcOrd="5" destOrd="0" presId="urn:microsoft.com/office/officeart/2009/3/layout/PhasedProcess"/>
    <dgm:cxn modelId="{C08BE878-C7E7-43DD-8CE6-A4F529942D1E}" type="presParOf" srcId="{9E72F344-B332-4E14-88A3-CC6442576795}" destId="{9C8AE2B6-84C5-4F19-9021-8EC323C7DE29}" srcOrd="6" destOrd="0" presId="urn:microsoft.com/office/officeart/2009/3/layout/PhasedProcess"/>
    <dgm:cxn modelId="{4E572983-67FC-4A1A-8C8A-04122DDE31DF}" type="presParOf" srcId="{9C8AE2B6-84C5-4F19-9021-8EC323C7DE29}" destId="{B984691E-797E-44E1-9F00-3B2D0E411FDA}" srcOrd="0" destOrd="0" presId="urn:microsoft.com/office/officeart/2009/3/layout/PhasedProcess"/>
    <dgm:cxn modelId="{DF0E3101-8036-4CA4-8500-4C5724CFD98C}" type="presParOf" srcId="{9C8AE2B6-84C5-4F19-9021-8EC323C7DE29}" destId="{27109D64-F401-4FFF-A497-6D07FE1B194C}" srcOrd="1" destOrd="0" presId="urn:microsoft.com/office/officeart/2009/3/layout/PhasedProcess"/>
    <dgm:cxn modelId="{C739B154-D85B-45AE-B104-8C119F248E11}" type="presParOf" srcId="{9C8AE2B6-84C5-4F19-9021-8EC323C7DE29}" destId="{841BA06C-A644-4F16-B928-A92B4484610E}" srcOrd="2" destOrd="0" presId="urn:microsoft.com/office/officeart/2009/3/layout/PhasedProcess"/>
    <dgm:cxn modelId="{1D8F4F87-B95F-4E91-A768-E2C55680C981}" type="presParOf" srcId="{9C8AE2B6-84C5-4F19-9021-8EC323C7DE29}" destId="{F16D5521-2C48-45B5-897C-64068D970E5C}" srcOrd="3" destOrd="0" presId="urn:microsoft.com/office/officeart/2009/3/layout/PhasedProcess"/>
    <dgm:cxn modelId="{16DA914B-952E-496C-A071-02C9EF84F240}" type="presParOf" srcId="{9E72F344-B332-4E14-88A3-CC6442576795}" destId="{44942808-46F5-4831-A569-C9E944C390D7}" srcOrd="7" destOrd="0" presId="urn:microsoft.com/office/officeart/2009/3/layout/PhasedProcess"/>
    <dgm:cxn modelId="{8C28E097-51DF-4BD0-AD10-D438F88672BB}" type="presParOf" srcId="{44942808-46F5-4831-A569-C9E944C390D7}" destId="{81C5FC94-B875-4EE9-87C0-DBDA3D3D4AC8}" srcOrd="0" destOrd="0" presId="urn:microsoft.com/office/officeart/2009/3/layout/PhasedProcess"/>
    <dgm:cxn modelId="{EF00B5F5-00E0-46A1-9896-12A979E0E4A9}" type="presParOf" srcId="{44942808-46F5-4831-A569-C9E944C390D7}" destId="{C3F01E05-1CEB-40D7-AEAA-CDA5C0C0F6E4}" srcOrd="1" destOrd="0" presId="urn:microsoft.com/office/officeart/2009/3/layout/PhasedProcess"/>
    <dgm:cxn modelId="{DF72EF27-924A-4D4E-ABF0-1DE82B31DF80}" type="presParOf" srcId="{44942808-46F5-4831-A569-C9E944C390D7}" destId="{9ECCA1AA-4393-4D00-9DF2-BAE8173F7B46}" srcOrd="2" destOrd="0" presId="urn:microsoft.com/office/officeart/2009/3/layout/PhasedProcess"/>
    <dgm:cxn modelId="{73B08F97-3F7C-477E-B1DD-5C048EB6E29F}" type="presParOf" srcId="{44942808-46F5-4831-A569-C9E944C390D7}" destId="{8B80BDE3-86FF-4272-BE96-22FBF66734ED}" srcOrd="3" destOrd="0" presId="urn:microsoft.com/office/officeart/2009/3/layout/PhasedProcess"/>
    <dgm:cxn modelId="{B384617B-21C5-4F6A-BCBE-E5E984412185}" type="presParOf" srcId="{44942808-46F5-4831-A569-C9E944C390D7}" destId="{1D6E6C98-40D7-4429-A106-7A226F487A8D}" srcOrd="4" destOrd="0" presId="urn:microsoft.com/office/officeart/2009/3/layout/PhasedProcess"/>
    <dgm:cxn modelId="{5D2FE4A5-0563-4BD3-9CCE-CB9DDC64BDBB}" type="presParOf" srcId="{44942808-46F5-4831-A569-C9E944C390D7}" destId="{AAD31BFD-EAFA-49A7-988E-4EFFB1BE672C}" srcOrd="5" destOrd="0" presId="urn:microsoft.com/office/officeart/2009/3/layout/PhasedProcess"/>
    <dgm:cxn modelId="{9AC276E1-0312-4D32-BFD8-1543A3686733}" type="presParOf" srcId="{9E72F344-B332-4E14-88A3-CC6442576795}" destId="{3CF25A45-A635-4A77-BEFE-16F4D093AB13}" srcOrd="8" destOrd="0" presId="urn:microsoft.com/office/officeart/2009/3/layout/PhasedProcess"/>
    <dgm:cxn modelId="{303027EE-164C-49F5-85CC-F54348E306C8}" type="presParOf" srcId="{9E72F344-B332-4E14-88A3-CC6442576795}" destId="{655C656E-CD5A-4940-92FB-95C933F1B2BC}" srcOrd="9" destOrd="0" presId="urn:microsoft.com/office/officeart/2009/3/layout/Phased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9244E19-213D-45AE-8D0B-299A9D656372}" type="doc">
      <dgm:prSet loTypeId="urn:microsoft.com/office/officeart/2005/8/layout/venn2" loCatId="relationship" qsTypeId="urn:microsoft.com/office/officeart/2005/8/quickstyle/simple1" qsCatId="simple" csTypeId="urn:microsoft.com/office/officeart/2005/8/colors/colorful5" csCatId="colorful" phldr="1"/>
      <dgm:spPr/>
      <dgm:t>
        <a:bodyPr/>
        <a:lstStyle/>
        <a:p>
          <a:endParaRPr lang="sv-SE"/>
        </a:p>
      </dgm:t>
    </dgm:pt>
    <dgm:pt modelId="{5694A667-0B50-48F6-A035-CB5390CC2316}">
      <dgm:prSet phldrT="[Text]" custT="1"/>
      <dgm:spPr/>
      <dgm:t>
        <a:bodyPr/>
        <a:lstStyle/>
        <a:p>
          <a:r>
            <a:rPr lang="sv-SE" sz="2800" dirty="0">
              <a:solidFill>
                <a:schemeClr val="tx1">
                  <a:lumMod val="75000"/>
                  <a:lumOff val="25000"/>
                </a:schemeClr>
              </a:solidFill>
            </a:rPr>
            <a:t>EVOLUTION THEORY</a:t>
          </a:r>
        </a:p>
      </dgm:t>
    </dgm:pt>
    <dgm:pt modelId="{C4B5779E-1AA7-4F96-8DCC-BD3807D90159}" type="parTrans" cxnId="{59C551FF-B281-4427-9C04-C08CEBA65ED7}">
      <dgm:prSet/>
      <dgm:spPr/>
      <dgm:t>
        <a:bodyPr/>
        <a:lstStyle/>
        <a:p>
          <a:endParaRPr lang="sv-SE" sz="2800">
            <a:solidFill>
              <a:schemeClr val="tx1">
                <a:lumMod val="75000"/>
                <a:lumOff val="25000"/>
              </a:schemeClr>
            </a:solidFill>
          </a:endParaRPr>
        </a:p>
      </dgm:t>
    </dgm:pt>
    <dgm:pt modelId="{01512891-06C0-461C-8460-DFBFBBE0DC22}" type="sibTrans" cxnId="{59C551FF-B281-4427-9C04-C08CEBA65ED7}">
      <dgm:prSet/>
      <dgm:spPr/>
      <dgm:t>
        <a:bodyPr/>
        <a:lstStyle/>
        <a:p>
          <a:endParaRPr lang="sv-SE" sz="2800">
            <a:solidFill>
              <a:schemeClr val="tx1">
                <a:lumMod val="75000"/>
                <a:lumOff val="25000"/>
              </a:schemeClr>
            </a:solidFill>
          </a:endParaRPr>
        </a:p>
      </dgm:t>
    </dgm:pt>
    <dgm:pt modelId="{C56D9A07-1F56-4CC1-8025-D03B64701516}">
      <dgm:prSet phldrT="[Text]" custT="1"/>
      <dgm:spPr/>
      <dgm:t>
        <a:bodyPr/>
        <a:lstStyle/>
        <a:p>
          <a:r>
            <a:rPr lang="sv-SE" sz="2800" dirty="0">
              <a:solidFill>
                <a:schemeClr val="tx1">
                  <a:lumMod val="75000"/>
                  <a:lumOff val="25000"/>
                </a:schemeClr>
              </a:solidFill>
            </a:rPr>
            <a:t>CPR/PROSOCIAL</a:t>
          </a:r>
        </a:p>
      </dgm:t>
    </dgm:pt>
    <dgm:pt modelId="{1E42A1B3-9A40-4297-AD68-A7614E51590A}" type="parTrans" cxnId="{51CC80E5-E44C-4FE5-A5FD-B84A28C1DE9D}">
      <dgm:prSet/>
      <dgm:spPr/>
      <dgm:t>
        <a:bodyPr/>
        <a:lstStyle/>
        <a:p>
          <a:endParaRPr lang="sv-SE" sz="2800">
            <a:solidFill>
              <a:schemeClr val="tx1">
                <a:lumMod val="75000"/>
                <a:lumOff val="25000"/>
              </a:schemeClr>
            </a:solidFill>
          </a:endParaRPr>
        </a:p>
      </dgm:t>
    </dgm:pt>
    <dgm:pt modelId="{F2894894-D406-4BCC-B8B1-AE2AAED7D3A8}" type="sibTrans" cxnId="{51CC80E5-E44C-4FE5-A5FD-B84A28C1DE9D}">
      <dgm:prSet/>
      <dgm:spPr/>
      <dgm:t>
        <a:bodyPr/>
        <a:lstStyle/>
        <a:p>
          <a:endParaRPr lang="sv-SE" sz="2800">
            <a:solidFill>
              <a:schemeClr val="tx1">
                <a:lumMod val="75000"/>
                <a:lumOff val="25000"/>
              </a:schemeClr>
            </a:solidFill>
          </a:endParaRPr>
        </a:p>
      </dgm:t>
    </dgm:pt>
    <dgm:pt modelId="{AAEF8D65-5B89-41B3-B09D-95B8C165A51A}">
      <dgm:prSet phldrT="[Text]" custT="1"/>
      <dgm:spPr/>
      <dgm:t>
        <a:bodyPr/>
        <a:lstStyle/>
        <a:p>
          <a:r>
            <a:rPr lang="sv-SE" sz="2800" dirty="0">
              <a:solidFill>
                <a:schemeClr val="tx1">
                  <a:lumMod val="75000"/>
                  <a:lumOff val="25000"/>
                </a:schemeClr>
              </a:solidFill>
            </a:rPr>
            <a:t>RFT</a:t>
          </a:r>
        </a:p>
      </dgm:t>
    </dgm:pt>
    <dgm:pt modelId="{D3485692-F251-480E-B74C-FD7C87C482D5}" type="parTrans" cxnId="{33D6F5F8-41DC-407C-A4E1-C11E9C84F05E}">
      <dgm:prSet/>
      <dgm:spPr/>
      <dgm:t>
        <a:bodyPr/>
        <a:lstStyle/>
        <a:p>
          <a:endParaRPr lang="sv-SE" sz="2800">
            <a:solidFill>
              <a:schemeClr val="tx1">
                <a:lumMod val="75000"/>
                <a:lumOff val="25000"/>
              </a:schemeClr>
            </a:solidFill>
          </a:endParaRPr>
        </a:p>
      </dgm:t>
    </dgm:pt>
    <dgm:pt modelId="{C7407602-9F28-415B-9A06-08E7C8BC1F6F}" type="sibTrans" cxnId="{33D6F5F8-41DC-407C-A4E1-C11E9C84F05E}">
      <dgm:prSet/>
      <dgm:spPr/>
      <dgm:t>
        <a:bodyPr/>
        <a:lstStyle/>
        <a:p>
          <a:endParaRPr lang="sv-SE" sz="2800">
            <a:solidFill>
              <a:schemeClr val="tx1">
                <a:lumMod val="75000"/>
                <a:lumOff val="25000"/>
              </a:schemeClr>
            </a:solidFill>
          </a:endParaRPr>
        </a:p>
      </dgm:t>
    </dgm:pt>
    <dgm:pt modelId="{390EBD61-B331-415E-A9DC-C2164DEDD4B4}">
      <dgm:prSet phldrT="[Text]" custT="1"/>
      <dgm:spPr/>
      <dgm:t>
        <a:bodyPr/>
        <a:lstStyle/>
        <a:p>
          <a:r>
            <a:rPr lang="sv-SE" sz="2800" dirty="0" err="1">
              <a:solidFill>
                <a:schemeClr val="tx1">
                  <a:lumMod val="75000"/>
                  <a:lumOff val="25000"/>
                </a:schemeClr>
              </a:solidFill>
            </a:rPr>
            <a:t>Classical</a:t>
          </a:r>
          <a:r>
            <a:rPr lang="sv-SE" sz="2800" dirty="0">
              <a:solidFill>
                <a:schemeClr val="tx1">
                  <a:lumMod val="75000"/>
                  <a:lumOff val="25000"/>
                </a:schemeClr>
              </a:solidFill>
            </a:rPr>
            <a:t>/</a:t>
          </a:r>
          <a:r>
            <a:rPr lang="sv-SE" sz="2800" dirty="0" err="1">
              <a:solidFill>
                <a:schemeClr val="tx1">
                  <a:lumMod val="75000"/>
                  <a:lumOff val="25000"/>
                </a:schemeClr>
              </a:solidFill>
            </a:rPr>
            <a:t>operant</a:t>
          </a:r>
          <a:endParaRPr lang="sv-SE" sz="2800" dirty="0">
            <a:solidFill>
              <a:schemeClr val="tx1">
                <a:lumMod val="75000"/>
                <a:lumOff val="25000"/>
              </a:schemeClr>
            </a:solidFill>
          </a:endParaRPr>
        </a:p>
      </dgm:t>
    </dgm:pt>
    <dgm:pt modelId="{4BE2523D-31D3-4873-8F41-60C47A384CE9}" type="parTrans" cxnId="{AB290670-DE6F-40A7-8102-B31CBD3590B3}">
      <dgm:prSet/>
      <dgm:spPr/>
      <dgm:t>
        <a:bodyPr/>
        <a:lstStyle/>
        <a:p>
          <a:endParaRPr lang="sv-SE" sz="2800">
            <a:solidFill>
              <a:schemeClr val="tx1">
                <a:lumMod val="75000"/>
                <a:lumOff val="25000"/>
              </a:schemeClr>
            </a:solidFill>
          </a:endParaRPr>
        </a:p>
      </dgm:t>
    </dgm:pt>
    <dgm:pt modelId="{5EE3BAE5-9713-4A90-A622-49D23AEF2575}" type="sibTrans" cxnId="{AB290670-DE6F-40A7-8102-B31CBD3590B3}">
      <dgm:prSet/>
      <dgm:spPr/>
      <dgm:t>
        <a:bodyPr/>
        <a:lstStyle/>
        <a:p>
          <a:endParaRPr lang="sv-SE" sz="2800">
            <a:solidFill>
              <a:schemeClr val="tx1">
                <a:lumMod val="75000"/>
                <a:lumOff val="25000"/>
              </a:schemeClr>
            </a:solidFill>
          </a:endParaRPr>
        </a:p>
      </dgm:t>
    </dgm:pt>
    <dgm:pt modelId="{0CF51EBA-EAB5-47FB-BA5E-8E5AD2B6DA71}" type="pres">
      <dgm:prSet presAssocID="{09244E19-213D-45AE-8D0B-299A9D656372}" presName="Name0" presStyleCnt="0">
        <dgm:presLayoutVars>
          <dgm:chMax val="7"/>
          <dgm:resizeHandles val="exact"/>
        </dgm:presLayoutVars>
      </dgm:prSet>
      <dgm:spPr/>
    </dgm:pt>
    <dgm:pt modelId="{CC44F89A-84AC-45CA-BD8A-77C392A8C90B}" type="pres">
      <dgm:prSet presAssocID="{09244E19-213D-45AE-8D0B-299A9D656372}" presName="comp1" presStyleCnt="0"/>
      <dgm:spPr/>
    </dgm:pt>
    <dgm:pt modelId="{CE70416B-1B64-4BD8-BB93-8DB80899231F}" type="pres">
      <dgm:prSet presAssocID="{09244E19-213D-45AE-8D0B-299A9D656372}" presName="circle1" presStyleLbl="node1" presStyleIdx="0" presStyleCnt="4" custScaleX="171933"/>
      <dgm:spPr/>
    </dgm:pt>
    <dgm:pt modelId="{CBC3920B-E518-43E9-A7A6-0583C74C6367}" type="pres">
      <dgm:prSet presAssocID="{09244E19-213D-45AE-8D0B-299A9D656372}" presName="c1text" presStyleLbl="node1" presStyleIdx="0" presStyleCnt="4">
        <dgm:presLayoutVars>
          <dgm:bulletEnabled val="1"/>
        </dgm:presLayoutVars>
      </dgm:prSet>
      <dgm:spPr/>
    </dgm:pt>
    <dgm:pt modelId="{DF9320AD-8251-4BF4-B3B9-0EFCD12B442C}" type="pres">
      <dgm:prSet presAssocID="{09244E19-213D-45AE-8D0B-299A9D656372}" presName="comp2" presStyleCnt="0"/>
      <dgm:spPr/>
    </dgm:pt>
    <dgm:pt modelId="{7A240870-C8B6-4A26-BF48-6A715D8B596E}" type="pres">
      <dgm:prSet presAssocID="{09244E19-213D-45AE-8D0B-299A9D656372}" presName="circle2" presStyleLbl="node1" presStyleIdx="1" presStyleCnt="4" custScaleX="187428" custLinFactNeighborX="1503" custLinFactNeighborY="0"/>
      <dgm:spPr/>
    </dgm:pt>
    <dgm:pt modelId="{E5B31E6E-94AA-4E31-B9D8-7961E45A61F1}" type="pres">
      <dgm:prSet presAssocID="{09244E19-213D-45AE-8D0B-299A9D656372}" presName="c2text" presStyleLbl="node1" presStyleIdx="1" presStyleCnt="4">
        <dgm:presLayoutVars>
          <dgm:bulletEnabled val="1"/>
        </dgm:presLayoutVars>
      </dgm:prSet>
      <dgm:spPr/>
    </dgm:pt>
    <dgm:pt modelId="{4FBE1F95-23FD-412A-9386-4416C798C57B}" type="pres">
      <dgm:prSet presAssocID="{09244E19-213D-45AE-8D0B-299A9D656372}" presName="comp3" presStyleCnt="0"/>
      <dgm:spPr/>
    </dgm:pt>
    <dgm:pt modelId="{F8D22D5D-BCC7-49A1-855E-1DCDAD125518}" type="pres">
      <dgm:prSet presAssocID="{09244E19-213D-45AE-8D0B-299A9D656372}" presName="circle3" presStyleLbl="node1" presStyleIdx="2" presStyleCnt="4" custScaleX="173515"/>
      <dgm:spPr/>
    </dgm:pt>
    <dgm:pt modelId="{5626DD3B-F219-4A37-BD68-FDE980C5FF0F}" type="pres">
      <dgm:prSet presAssocID="{09244E19-213D-45AE-8D0B-299A9D656372}" presName="c3text" presStyleLbl="node1" presStyleIdx="2" presStyleCnt="4">
        <dgm:presLayoutVars>
          <dgm:bulletEnabled val="1"/>
        </dgm:presLayoutVars>
      </dgm:prSet>
      <dgm:spPr/>
    </dgm:pt>
    <dgm:pt modelId="{7413CCD1-E7A9-4AA6-99DB-014EDD7A7DEB}" type="pres">
      <dgm:prSet presAssocID="{09244E19-213D-45AE-8D0B-299A9D656372}" presName="comp4" presStyleCnt="0"/>
      <dgm:spPr/>
    </dgm:pt>
    <dgm:pt modelId="{B9598653-7956-48BC-ACC7-95D9F6329051}" type="pres">
      <dgm:prSet presAssocID="{09244E19-213D-45AE-8D0B-299A9D656372}" presName="circle4" presStyleLbl="node1" presStyleIdx="3" presStyleCnt="4" custScaleX="195168"/>
      <dgm:spPr/>
    </dgm:pt>
    <dgm:pt modelId="{5D52C2FF-0A5B-47CF-BC74-35B8299D484A}" type="pres">
      <dgm:prSet presAssocID="{09244E19-213D-45AE-8D0B-299A9D656372}" presName="c4text" presStyleLbl="node1" presStyleIdx="3" presStyleCnt="4">
        <dgm:presLayoutVars>
          <dgm:bulletEnabled val="1"/>
        </dgm:presLayoutVars>
      </dgm:prSet>
      <dgm:spPr/>
    </dgm:pt>
  </dgm:ptLst>
  <dgm:cxnLst>
    <dgm:cxn modelId="{BDB3A027-1C01-4587-AD29-693254E552DD}" type="presOf" srcId="{390EBD61-B331-415E-A9DC-C2164DEDD4B4}" destId="{5D52C2FF-0A5B-47CF-BC74-35B8299D484A}" srcOrd="1" destOrd="0" presId="urn:microsoft.com/office/officeart/2005/8/layout/venn2"/>
    <dgm:cxn modelId="{DEB21C32-1FF4-4469-95E0-E1ADCCB57FD3}" type="presOf" srcId="{AAEF8D65-5B89-41B3-B09D-95B8C165A51A}" destId="{5626DD3B-F219-4A37-BD68-FDE980C5FF0F}" srcOrd="1" destOrd="0" presId="urn:microsoft.com/office/officeart/2005/8/layout/venn2"/>
    <dgm:cxn modelId="{B86B9B33-B236-48E8-AC7B-62E3186A6308}" type="presOf" srcId="{C56D9A07-1F56-4CC1-8025-D03B64701516}" destId="{E5B31E6E-94AA-4E31-B9D8-7961E45A61F1}" srcOrd="1" destOrd="0" presId="urn:microsoft.com/office/officeart/2005/8/layout/venn2"/>
    <dgm:cxn modelId="{AB290670-DE6F-40A7-8102-B31CBD3590B3}" srcId="{09244E19-213D-45AE-8D0B-299A9D656372}" destId="{390EBD61-B331-415E-A9DC-C2164DEDD4B4}" srcOrd="3" destOrd="0" parTransId="{4BE2523D-31D3-4873-8F41-60C47A384CE9}" sibTransId="{5EE3BAE5-9713-4A90-A622-49D23AEF2575}"/>
    <dgm:cxn modelId="{B8078173-A65F-42EC-B9D6-EBC987959143}" type="presOf" srcId="{C56D9A07-1F56-4CC1-8025-D03B64701516}" destId="{7A240870-C8B6-4A26-BF48-6A715D8B596E}" srcOrd="0" destOrd="0" presId="urn:microsoft.com/office/officeart/2005/8/layout/venn2"/>
    <dgm:cxn modelId="{85A3F88A-4A0D-4E18-BC72-7FA9F111B719}" type="presOf" srcId="{09244E19-213D-45AE-8D0B-299A9D656372}" destId="{0CF51EBA-EAB5-47FB-BA5E-8E5AD2B6DA71}" srcOrd="0" destOrd="0" presId="urn:microsoft.com/office/officeart/2005/8/layout/venn2"/>
    <dgm:cxn modelId="{A7D004B5-9176-4FED-B14D-8E510F00D18E}" type="presOf" srcId="{5694A667-0B50-48F6-A035-CB5390CC2316}" destId="{CE70416B-1B64-4BD8-BB93-8DB80899231F}" srcOrd="0" destOrd="0" presId="urn:microsoft.com/office/officeart/2005/8/layout/venn2"/>
    <dgm:cxn modelId="{DFA61FB9-3515-4BE5-9A05-77BB65BAA9E4}" type="presOf" srcId="{390EBD61-B331-415E-A9DC-C2164DEDD4B4}" destId="{B9598653-7956-48BC-ACC7-95D9F6329051}" srcOrd="0" destOrd="0" presId="urn:microsoft.com/office/officeart/2005/8/layout/venn2"/>
    <dgm:cxn modelId="{F738A5CC-FA40-4077-AB5B-C4612B5FACAE}" type="presOf" srcId="{AAEF8D65-5B89-41B3-B09D-95B8C165A51A}" destId="{F8D22D5D-BCC7-49A1-855E-1DCDAD125518}" srcOrd="0" destOrd="0" presId="urn:microsoft.com/office/officeart/2005/8/layout/venn2"/>
    <dgm:cxn modelId="{51CC80E5-E44C-4FE5-A5FD-B84A28C1DE9D}" srcId="{09244E19-213D-45AE-8D0B-299A9D656372}" destId="{C56D9A07-1F56-4CC1-8025-D03B64701516}" srcOrd="1" destOrd="0" parTransId="{1E42A1B3-9A40-4297-AD68-A7614E51590A}" sibTransId="{F2894894-D406-4BCC-B8B1-AE2AAED7D3A8}"/>
    <dgm:cxn modelId="{86B848F0-6CB2-419C-9011-B527E331CA68}" type="presOf" srcId="{5694A667-0B50-48F6-A035-CB5390CC2316}" destId="{CBC3920B-E518-43E9-A7A6-0583C74C6367}" srcOrd="1" destOrd="0" presId="urn:microsoft.com/office/officeart/2005/8/layout/venn2"/>
    <dgm:cxn modelId="{33D6F5F8-41DC-407C-A4E1-C11E9C84F05E}" srcId="{09244E19-213D-45AE-8D0B-299A9D656372}" destId="{AAEF8D65-5B89-41B3-B09D-95B8C165A51A}" srcOrd="2" destOrd="0" parTransId="{D3485692-F251-480E-B74C-FD7C87C482D5}" sibTransId="{C7407602-9F28-415B-9A06-08E7C8BC1F6F}"/>
    <dgm:cxn modelId="{59C551FF-B281-4427-9C04-C08CEBA65ED7}" srcId="{09244E19-213D-45AE-8D0B-299A9D656372}" destId="{5694A667-0B50-48F6-A035-CB5390CC2316}" srcOrd="0" destOrd="0" parTransId="{C4B5779E-1AA7-4F96-8DCC-BD3807D90159}" sibTransId="{01512891-06C0-461C-8460-DFBFBBE0DC22}"/>
    <dgm:cxn modelId="{D9FF9ED8-E8E7-4AC7-A5BE-C1448FB374DE}" type="presParOf" srcId="{0CF51EBA-EAB5-47FB-BA5E-8E5AD2B6DA71}" destId="{CC44F89A-84AC-45CA-BD8A-77C392A8C90B}" srcOrd="0" destOrd="0" presId="urn:microsoft.com/office/officeart/2005/8/layout/venn2"/>
    <dgm:cxn modelId="{6BFA4329-AD7C-4C41-8F69-B1213360E9D1}" type="presParOf" srcId="{CC44F89A-84AC-45CA-BD8A-77C392A8C90B}" destId="{CE70416B-1B64-4BD8-BB93-8DB80899231F}" srcOrd="0" destOrd="0" presId="urn:microsoft.com/office/officeart/2005/8/layout/venn2"/>
    <dgm:cxn modelId="{6EE03960-F351-49ED-B105-1D5A8C428497}" type="presParOf" srcId="{CC44F89A-84AC-45CA-BD8A-77C392A8C90B}" destId="{CBC3920B-E518-43E9-A7A6-0583C74C6367}" srcOrd="1" destOrd="0" presId="urn:microsoft.com/office/officeart/2005/8/layout/venn2"/>
    <dgm:cxn modelId="{7E266AF1-6C73-4819-9268-6DDCF2BFD339}" type="presParOf" srcId="{0CF51EBA-EAB5-47FB-BA5E-8E5AD2B6DA71}" destId="{DF9320AD-8251-4BF4-B3B9-0EFCD12B442C}" srcOrd="1" destOrd="0" presId="urn:microsoft.com/office/officeart/2005/8/layout/venn2"/>
    <dgm:cxn modelId="{9F596F91-75DE-4C9C-A9EC-320DD5FBDBF8}" type="presParOf" srcId="{DF9320AD-8251-4BF4-B3B9-0EFCD12B442C}" destId="{7A240870-C8B6-4A26-BF48-6A715D8B596E}" srcOrd="0" destOrd="0" presId="urn:microsoft.com/office/officeart/2005/8/layout/venn2"/>
    <dgm:cxn modelId="{B2AD4AD5-A46A-44D4-A905-B265EA04470A}" type="presParOf" srcId="{DF9320AD-8251-4BF4-B3B9-0EFCD12B442C}" destId="{E5B31E6E-94AA-4E31-B9D8-7961E45A61F1}" srcOrd="1" destOrd="0" presId="urn:microsoft.com/office/officeart/2005/8/layout/venn2"/>
    <dgm:cxn modelId="{805E9C5A-D77F-4B08-8AFE-80F6778F1000}" type="presParOf" srcId="{0CF51EBA-EAB5-47FB-BA5E-8E5AD2B6DA71}" destId="{4FBE1F95-23FD-412A-9386-4416C798C57B}" srcOrd="2" destOrd="0" presId="urn:microsoft.com/office/officeart/2005/8/layout/venn2"/>
    <dgm:cxn modelId="{97051446-B349-487C-9B61-FCE1C8F46832}" type="presParOf" srcId="{4FBE1F95-23FD-412A-9386-4416C798C57B}" destId="{F8D22D5D-BCC7-49A1-855E-1DCDAD125518}" srcOrd="0" destOrd="0" presId="urn:microsoft.com/office/officeart/2005/8/layout/venn2"/>
    <dgm:cxn modelId="{CF8F7681-61DC-4349-9F06-431D639F8F7D}" type="presParOf" srcId="{4FBE1F95-23FD-412A-9386-4416C798C57B}" destId="{5626DD3B-F219-4A37-BD68-FDE980C5FF0F}" srcOrd="1" destOrd="0" presId="urn:microsoft.com/office/officeart/2005/8/layout/venn2"/>
    <dgm:cxn modelId="{6CE82745-B084-4606-B59E-637C42CC95C4}" type="presParOf" srcId="{0CF51EBA-EAB5-47FB-BA5E-8E5AD2B6DA71}" destId="{7413CCD1-E7A9-4AA6-99DB-014EDD7A7DEB}" srcOrd="3" destOrd="0" presId="urn:microsoft.com/office/officeart/2005/8/layout/venn2"/>
    <dgm:cxn modelId="{2567017C-1651-4AFD-B7D9-FBA8BD04868F}" type="presParOf" srcId="{7413CCD1-E7A9-4AA6-99DB-014EDD7A7DEB}" destId="{B9598653-7956-48BC-ACC7-95D9F6329051}" srcOrd="0" destOrd="0" presId="urn:microsoft.com/office/officeart/2005/8/layout/venn2"/>
    <dgm:cxn modelId="{0A153BF9-5FE9-42FE-B28F-C66CF6E90DED}" type="presParOf" srcId="{7413CCD1-E7A9-4AA6-99DB-014EDD7A7DEB}" destId="{5D52C2FF-0A5B-47CF-BC74-35B8299D484A}"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62F2A4C-0F46-8C41-BB02-72C805E41E3C}" type="doc">
      <dgm:prSet loTypeId="urn:microsoft.com/office/officeart/2005/8/layout/cycle6" loCatId="" qsTypeId="urn:microsoft.com/office/officeart/2005/8/quickstyle/simple1" qsCatId="simple" csTypeId="urn:microsoft.com/office/officeart/2005/8/colors/accent1_2" csCatId="accent1" phldr="1"/>
      <dgm:spPr/>
      <dgm:t>
        <a:bodyPr/>
        <a:lstStyle/>
        <a:p>
          <a:endParaRPr lang="en-US"/>
        </a:p>
      </dgm:t>
    </dgm:pt>
    <dgm:pt modelId="{CAD5BAD7-DAC0-CE40-8E45-D43C69CF6653}">
      <dgm:prSet phldrT="[Text]"/>
      <dgm:spPr/>
      <dgm:t>
        <a:bodyPr/>
        <a:lstStyle/>
        <a:p>
          <a:r>
            <a:rPr lang="en-US" dirty="0"/>
            <a:t>Group A</a:t>
          </a:r>
        </a:p>
      </dgm:t>
    </dgm:pt>
    <dgm:pt modelId="{E86183E8-5F84-574B-AD9E-AA50C6F5235B}" type="parTrans" cxnId="{D7A1B291-7213-7F44-970C-AFD11EEC023E}">
      <dgm:prSet/>
      <dgm:spPr/>
      <dgm:t>
        <a:bodyPr/>
        <a:lstStyle/>
        <a:p>
          <a:endParaRPr lang="en-US"/>
        </a:p>
      </dgm:t>
    </dgm:pt>
    <dgm:pt modelId="{20C4FED3-7679-FE4E-85BD-BE8AE9DBECCD}" type="sibTrans" cxnId="{D7A1B291-7213-7F44-970C-AFD11EEC023E}">
      <dgm:prSet/>
      <dgm:spPr/>
      <dgm:t>
        <a:bodyPr/>
        <a:lstStyle/>
        <a:p>
          <a:endParaRPr lang="en-US"/>
        </a:p>
      </dgm:t>
    </dgm:pt>
    <dgm:pt modelId="{10309906-9087-4343-AAE2-CFD020981F72}">
      <dgm:prSet phldrT="[Text]"/>
      <dgm:spPr/>
      <dgm:t>
        <a:bodyPr/>
        <a:lstStyle/>
        <a:p>
          <a:r>
            <a:rPr lang="en-US" dirty="0"/>
            <a:t>Group B</a:t>
          </a:r>
        </a:p>
      </dgm:t>
    </dgm:pt>
    <dgm:pt modelId="{D4151024-6EC0-7742-B8FC-6F3F2BC4E5BF}" type="parTrans" cxnId="{E7158DFD-8E2B-A644-A257-5BD1D501B608}">
      <dgm:prSet/>
      <dgm:spPr/>
      <dgm:t>
        <a:bodyPr/>
        <a:lstStyle/>
        <a:p>
          <a:endParaRPr lang="en-US"/>
        </a:p>
      </dgm:t>
    </dgm:pt>
    <dgm:pt modelId="{B4BE984E-834F-F841-B422-F7E443F7AA80}" type="sibTrans" cxnId="{E7158DFD-8E2B-A644-A257-5BD1D501B608}">
      <dgm:prSet/>
      <dgm:spPr/>
      <dgm:t>
        <a:bodyPr/>
        <a:lstStyle/>
        <a:p>
          <a:endParaRPr lang="en-US"/>
        </a:p>
      </dgm:t>
    </dgm:pt>
    <dgm:pt modelId="{C8F48B50-E930-6E42-A9AA-8C6AD1519655}">
      <dgm:prSet phldrT="[Text]"/>
      <dgm:spPr/>
      <dgm:t>
        <a:bodyPr/>
        <a:lstStyle/>
        <a:p>
          <a:r>
            <a:rPr lang="en-US" dirty="0"/>
            <a:t>Group C</a:t>
          </a:r>
        </a:p>
      </dgm:t>
    </dgm:pt>
    <dgm:pt modelId="{88F115AC-052B-D044-B5C4-48AACA4B0FA9}" type="parTrans" cxnId="{2BD6C6CF-8639-3649-8D9E-9FD6C1F1216B}">
      <dgm:prSet/>
      <dgm:spPr/>
      <dgm:t>
        <a:bodyPr/>
        <a:lstStyle/>
        <a:p>
          <a:endParaRPr lang="en-US"/>
        </a:p>
      </dgm:t>
    </dgm:pt>
    <dgm:pt modelId="{A295F0DC-7E21-AC49-8076-2F722DD430AA}" type="sibTrans" cxnId="{2BD6C6CF-8639-3649-8D9E-9FD6C1F1216B}">
      <dgm:prSet/>
      <dgm:spPr/>
      <dgm:t>
        <a:bodyPr/>
        <a:lstStyle/>
        <a:p>
          <a:endParaRPr lang="en-US"/>
        </a:p>
      </dgm:t>
    </dgm:pt>
    <dgm:pt modelId="{5F5A4803-BBAA-9641-999B-2C9C0B41671C}">
      <dgm:prSet phldrT="[Text]"/>
      <dgm:spPr/>
      <dgm:t>
        <a:bodyPr/>
        <a:lstStyle/>
        <a:p>
          <a:r>
            <a:rPr lang="en-US" dirty="0"/>
            <a:t>Group D</a:t>
          </a:r>
        </a:p>
      </dgm:t>
    </dgm:pt>
    <dgm:pt modelId="{FDCCA489-0F9A-5B45-BECA-6B51ACA144E2}" type="parTrans" cxnId="{BD54E586-5C79-7D4A-AA57-3E9444F11C6E}">
      <dgm:prSet/>
      <dgm:spPr/>
      <dgm:t>
        <a:bodyPr/>
        <a:lstStyle/>
        <a:p>
          <a:endParaRPr lang="en-US"/>
        </a:p>
      </dgm:t>
    </dgm:pt>
    <dgm:pt modelId="{A75C6FD5-D827-AA4E-90DF-5FDC7FBBDBAE}" type="sibTrans" cxnId="{BD54E586-5C79-7D4A-AA57-3E9444F11C6E}">
      <dgm:prSet/>
      <dgm:spPr/>
      <dgm:t>
        <a:bodyPr/>
        <a:lstStyle/>
        <a:p>
          <a:endParaRPr lang="en-US"/>
        </a:p>
      </dgm:t>
    </dgm:pt>
    <dgm:pt modelId="{1A49BEEF-DF14-B042-8FE5-AEA5309E6AD8}">
      <dgm:prSet phldrT="[Text]"/>
      <dgm:spPr/>
      <dgm:t>
        <a:bodyPr/>
        <a:lstStyle/>
        <a:p>
          <a:r>
            <a:rPr lang="en-US" dirty="0"/>
            <a:t>Group E</a:t>
          </a:r>
        </a:p>
      </dgm:t>
    </dgm:pt>
    <dgm:pt modelId="{F527F79D-35AD-9441-9BDD-4A32E906728D}" type="parTrans" cxnId="{D635480E-26D1-1048-AECC-397856244A55}">
      <dgm:prSet/>
      <dgm:spPr/>
      <dgm:t>
        <a:bodyPr/>
        <a:lstStyle/>
        <a:p>
          <a:endParaRPr lang="en-US"/>
        </a:p>
      </dgm:t>
    </dgm:pt>
    <dgm:pt modelId="{3E501846-D5FD-2948-877C-2AEDD6EFBA07}" type="sibTrans" cxnId="{D635480E-26D1-1048-AECC-397856244A55}">
      <dgm:prSet/>
      <dgm:spPr/>
      <dgm:t>
        <a:bodyPr/>
        <a:lstStyle/>
        <a:p>
          <a:endParaRPr lang="en-US"/>
        </a:p>
      </dgm:t>
    </dgm:pt>
    <dgm:pt modelId="{9FF72C77-8410-6D40-ACDF-85133464BC93}" type="pres">
      <dgm:prSet presAssocID="{962F2A4C-0F46-8C41-BB02-72C805E41E3C}" presName="cycle" presStyleCnt="0">
        <dgm:presLayoutVars>
          <dgm:dir/>
          <dgm:resizeHandles val="exact"/>
        </dgm:presLayoutVars>
      </dgm:prSet>
      <dgm:spPr/>
    </dgm:pt>
    <dgm:pt modelId="{EAEC7329-9C95-B547-A3F6-6C225F4BC5BE}" type="pres">
      <dgm:prSet presAssocID="{CAD5BAD7-DAC0-CE40-8E45-D43C69CF6653}" presName="node" presStyleLbl="node1" presStyleIdx="0" presStyleCnt="5">
        <dgm:presLayoutVars>
          <dgm:bulletEnabled val="1"/>
        </dgm:presLayoutVars>
      </dgm:prSet>
      <dgm:spPr/>
    </dgm:pt>
    <dgm:pt modelId="{255B830D-9772-D840-AF12-AFACE3FC55F7}" type="pres">
      <dgm:prSet presAssocID="{CAD5BAD7-DAC0-CE40-8E45-D43C69CF6653}" presName="spNode" presStyleCnt="0"/>
      <dgm:spPr/>
    </dgm:pt>
    <dgm:pt modelId="{25971752-3D6E-F144-B22D-30717B161F51}" type="pres">
      <dgm:prSet presAssocID="{20C4FED3-7679-FE4E-85BD-BE8AE9DBECCD}" presName="sibTrans" presStyleLbl="sibTrans1D1" presStyleIdx="0" presStyleCnt="5"/>
      <dgm:spPr/>
    </dgm:pt>
    <dgm:pt modelId="{0AEC2B42-75AD-C64D-AF43-7C4D6B7B1908}" type="pres">
      <dgm:prSet presAssocID="{10309906-9087-4343-AAE2-CFD020981F72}" presName="node" presStyleLbl="node1" presStyleIdx="1" presStyleCnt="5">
        <dgm:presLayoutVars>
          <dgm:bulletEnabled val="1"/>
        </dgm:presLayoutVars>
      </dgm:prSet>
      <dgm:spPr/>
    </dgm:pt>
    <dgm:pt modelId="{CED30C9D-9CEB-8B4D-937E-7601E92A30B2}" type="pres">
      <dgm:prSet presAssocID="{10309906-9087-4343-AAE2-CFD020981F72}" presName="spNode" presStyleCnt="0"/>
      <dgm:spPr/>
    </dgm:pt>
    <dgm:pt modelId="{739FC648-8AB7-BC4C-BDC0-2290D7EC01D4}" type="pres">
      <dgm:prSet presAssocID="{B4BE984E-834F-F841-B422-F7E443F7AA80}" presName="sibTrans" presStyleLbl="sibTrans1D1" presStyleIdx="1" presStyleCnt="5"/>
      <dgm:spPr/>
    </dgm:pt>
    <dgm:pt modelId="{12AE62A9-C433-924B-9B96-DC044125DD29}" type="pres">
      <dgm:prSet presAssocID="{C8F48B50-E930-6E42-A9AA-8C6AD1519655}" presName="node" presStyleLbl="node1" presStyleIdx="2" presStyleCnt="5">
        <dgm:presLayoutVars>
          <dgm:bulletEnabled val="1"/>
        </dgm:presLayoutVars>
      </dgm:prSet>
      <dgm:spPr/>
    </dgm:pt>
    <dgm:pt modelId="{ABD8381D-939F-E249-BCBB-47833C308908}" type="pres">
      <dgm:prSet presAssocID="{C8F48B50-E930-6E42-A9AA-8C6AD1519655}" presName="spNode" presStyleCnt="0"/>
      <dgm:spPr/>
    </dgm:pt>
    <dgm:pt modelId="{195CDE46-B3F6-1A45-AB99-1723F4ED3CF7}" type="pres">
      <dgm:prSet presAssocID="{A295F0DC-7E21-AC49-8076-2F722DD430AA}" presName="sibTrans" presStyleLbl="sibTrans1D1" presStyleIdx="2" presStyleCnt="5"/>
      <dgm:spPr/>
    </dgm:pt>
    <dgm:pt modelId="{16831716-8FEE-8249-8642-9E3E9DBBDA97}" type="pres">
      <dgm:prSet presAssocID="{5F5A4803-BBAA-9641-999B-2C9C0B41671C}" presName="node" presStyleLbl="node1" presStyleIdx="3" presStyleCnt="5">
        <dgm:presLayoutVars>
          <dgm:bulletEnabled val="1"/>
        </dgm:presLayoutVars>
      </dgm:prSet>
      <dgm:spPr/>
    </dgm:pt>
    <dgm:pt modelId="{349D10AB-7E80-AF46-96F7-A1097877286F}" type="pres">
      <dgm:prSet presAssocID="{5F5A4803-BBAA-9641-999B-2C9C0B41671C}" presName="spNode" presStyleCnt="0"/>
      <dgm:spPr/>
    </dgm:pt>
    <dgm:pt modelId="{199D8BA8-D31B-B44C-8CEF-47E55488E4E4}" type="pres">
      <dgm:prSet presAssocID="{A75C6FD5-D827-AA4E-90DF-5FDC7FBBDBAE}" presName="sibTrans" presStyleLbl="sibTrans1D1" presStyleIdx="3" presStyleCnt="5"/>
      <dgm:spPr/>
    </dgm:pt>
    <dgm:pt modelId="{3B25E7DE-FE8C-D141-97DB-C35661E9B5C6}" type="pres">
      <dgm:prSet presAssocID="{1A49BEEF-DF14-B042-8FE5-AEA5309E6AD8}" presName="node" presStyleLbl="node1" presStyleIdx="4" presStyleCnt="5">
        <dgm:presLayoutVars>
          <dgm:bulletEnabled val="1"/>
        </dgm:presLayoutVars>
      </dgm:prSet>
      <dgm:spPr/>
    </dgm:pt>
    <dgm:pt modelId="{D5BE6A05-B3BF-C54C-97AA-2D2E65DD6E80}" type="pres">
      <dgm:prSet presAssocID="{1A49BEEF-DF14-B042-8FE5-AEA5309E6AD8}" presName="spNode" presStyleCnt="0"/>
      <dgm:spPr/>
    </dgm:pt>
    <dgm:pt modelId="{66408F16-0706-F343-9C08-9619D07D06CD}" type="pres">
      <dgm:prSet presAssocID="{3E501846-D5FD-2948-877C-2AEDD6EFBA07}" presName="sibTrans" presStyleLbl="sibTrans1D1" presStyleIdx="4" presStyleCnt="5"/>
      <dgm:spPr/>
    </dgm:pt>
  </dgm:ptLst>
  <dgm:cxnLst>
    <dgm:cxn modelId="{D635480E-26D1-1048-AECC-397856244A55}" srcId="{962F2A4C-0F46-8C41-BB02-72C805E41E3C}" destId="{1A49BEEF-DF14-B042-8FE5-AEA5309E6AD8}" srcOrd="4" destOrd="0" parTransId="{F527F79D-35AD-9441-9BDD-4A32E906728D}" sibTransId="{3E501846-D5FD-2948-877C-2AEDD6EFBA07}"/>
    <dgm:cxn modelId="{AD2B3431-7329-4F42-BA81-60FAC4C1ECDB}" type="presOf" srcId="{10309906-9087-4343-AAE2-CFD020981F72}" destId="{0AEC2B42-75AD-C64D-AF43-7C4D6B7B1908}" srcOrd="0" destOrd="0" presId="urn:microsoft.com/office/officeart/2005/8/layout/cycle6"/>
    <dgm:cxn modelId="{A97C6033-E6E5-4B04-82D8-39F88524FB04}" type="presOf" srcId="{A75C6FD5-D827-AA4E-90DF-5FDC7FBBDBAE}" destId="{199D8BA8-D31B-B44C-8CEF-47E55488E4E4}" srcOrd="0" destOrd="0" presId="urn:microsoft.com/office/officeart/2005/8/layout/cycle6"/>
    <dgm:cxn modelId="{C10DCF33-D6ED-42F4-95FB-0DCA8AB173D5}" type="presOf" srcId="{3E501846-D5FD-2948-877C-2AEDD6EFBA07}" destId="{66408F16-0706-F343-9C08-9619D07D06CD}" srcOrd="0" destOrd="0" presId="urn:microsoft.com/office/officeart/2005/8/layout/cycle6"/>
    <dgm:cxn modelId="{2924B047-496A-4778-AF86-18378146F011}" type="presOf" srcId="{962F2A4C-0F46-8C41-BB02-72C805E41E3C}" destId="{9FF72C77-8410-6D40-ACDF-85133464BC93}" srcOrd="0" destOrd="0" presId="urn:microsoft.com/office/officeart/2005/8/layout/cycle6"/>
    <dgm:cxn modelId="{B2EBAA58-EFE6-41A4-B8AB-E08547999C0B}" type="presOf" srcId="{5F5A4803-BBAA-9641-999B-2C9C0B41671C}" destId="{16831716-8FEE-8249-8642-9E3E9DBBDA97}" srcOrd="0" destOrd="0" presId="urn:microsoft.com/office/officeart/2005/8/layout/cycle6"/>
    <dgm:cxn modelId="{6C7AE280-E19E-4F34-999E-239BD2073C22}" type="presOf" srcId="{A295F0DC-7E21-AC49-8076-2F722DD430AA}" destId="{195CDE46-B3F6-1A45-AB99-1723F4ED3CF7}" srcOrd="0" destOrd="0" presId="urn:microsoft.com/office/officeart/2005/8/layout/cycle6"/>
    <dgm:cxn modelId="{BD54E586-5C79-7D4A-AA57-3E9444F11C6E}" srcId="{962F2A4C-0F46-8C41-BB02-72C805E41E3C}" destId="{5F5A4803-BBAA-9641-999B-2C9C0B41671C}" srcOrd="3" destOrd="0" parTransId="{FDCCA489-0F9A-5B45-BECA-6B51ACA144E2}" sibTransId="{A75C6FD5-D827-AA4E-90DF-5FDC7FBBDBAE}"/>
    <dgm:cxn modelId="{D7A1B291-7213-7F44-970C-AFD11EEC023E}" srcId="{962F2A4C-0F46-8C41-BB02-72C805E41E3C}" destId="{CAD5BAD7-DAC0-CE40-8E45-D43C69CF6653}" srcOrd="0" destOrd="0" parTransId="{E86183E8-5F84-574B-AD9E-AA50C6F5235B}" sibTransId="{20C4FED3-7679-FE4E-85BD-BE8AE9DBECCD}"/>
    <dgm:cxn modelId="{CBE54A99-9A19-414E-8C29-3BBF9F2738A8}" type="presOf" srcId="{1A49BEEF-DF14-B042-8FE5-AEA5309E6AD8}" destId="{3B25E7DE-FE8C-D141-97DB-C35661E9B5C6}" srcOrd="0" destOrd="0" presId="urn:microsoft.com/office/officeart/2005/8/layout/cycle6"/>
    <dgm:cxn modelId="{17F0C69A-176B-43D4-A848-535074CBA203}" type="presOf" srcId="{20C4FED3-7679-FE4E-85BD-BE8AE9DBECCD}" destId="{25971752-3D6E-F144-B22D-30717B161F51}" srcOrd="0" destOrd="0" presId="urn:microsoft.com/office/officeart/2005/8/layout/cycle6"/>
    <dgm:cxn modelId="{4B8159A5-4357-4EE2-916A-83870DC822AC}" type="presOf" srcId="{C8F48B50-E930-6E42-A9AA-8C6AD1519655}" destId="{12AE62A9-C433-924B-9B96-DC044125DD29}" srcOrd="0" destOrd="0" presId="urn:microsoft.com/office/officeart/2005/8/layout/cycle6"/>
    <dgm:cxn modelId="{9AB518C9-D50B-4DF9-AF96-3B37251F04D3}" type="presOf" srcId="{B4BE984E-834F-F841-B422-F7E443F7AA80}" destId="{739FC648-8AB7-BC4C-BDC0-2290D7EC01D4}" srcOrd="0" destOrd="0" presId="urn:microsoft.com/office/officeart/2005/8/layout/cycle6"/>
    <dgm:cxn modelId="{2BD6C6CF-8639-3649-8D9E-9FD6C1F1216B}" srcId="{962F2A4C-0F46-8C41-BB02-72C805E41E3C}" destId="{C8F48B50-E930-6E42-A9AA-8C6AD1519655}" srcOrd="2" destOrd="0" parTransId="{88F115AC-052B-D044-B5C4-48AACA4B0FA9}" sibTransId="{A295F0DC-7E21-AC49-8076-2F722DD430AA}"/>
    <dgm:cxn modelId="{E6053EE1-FF9A-481A-B0B0-74B418AEA909}" type="presOf" srcId="{CAD5BAD7-DAC0-CE40-8E45-D43C69CF6653}" destId="{EAEC7329-9C95-B547-A3F6-6C225F4BC5BE}" srcOrd="0" destOrd="0" presId="urn:microsoft.com/office/officeart/2005/8/layout/cycle6"/>
    <dgm:cxn modelId="{E7158DFD-8E2B-A644-A257-5BD1D501B608}" srcId="{962F2A4C-0F46-8C41-BB02-72C805E41E3C}" destId="{10309906-9087-4343-AAE2-CFD020981F72}" srcOrd="1" destOrd="0" parTransId="{D4151024-6EC0-7742-B8FC-6F3F2BC4E5BF}" sibTransId="{B4BE984E-834F-F841-B422-F7E443F7AA80}"/>
    <dgm:cxn modelId="{EDD2FE88-9C7D-43D0-8926-960B1AB95BE3}" type="presParOf" srcId="{9FF72C77-8410-6D40-ACDF-85133464BC93}" destId="{EAEC7329-9C95-B547-A3F6-6C225F4BC5BE}" srcOrd="0" destOrd="0" presId="urn:microsoft.com/office/officeart/2005/8/layout/cycle6"/>
    <dgm:cxn modelId="{FE12DC5F-B77A-455C-A7CF-3A785163FAD2}" type="presParOf" srcId="{9FF72C77-8410-6D40-ACDF-85133464BC93}" destId="{255B830D-9772-D840-AF12-AFACE3FC55F7}" srcOrd="1" destOrd="0" presId="urn:microsoft.com/office/officeart/2005/8/layout/cycle6"/>
    <dgm:cxn modelId="{8062F247-C924-46F5-9309-1EF571311039}" type="presParOf" srcId="{9FF72C77-8410-6D40-ACDF-85133464BC93}" destId="{25971752-3D6E-F144-B22D-30717B161F51}" srcOrd="2" destOrd="0" presId="urn:microsoft.com/office/officeart/2005/8/layout/cycle6"/>
    <dgm:cxn modelId="{90275412-E64B-46F0-8915-B20E7E21B78C}" type="presParOf" srcId="{9FF72C77-8410-6D40-ACDF-85133464BC93}" destId="{0AEC2B42-75AD-C64D-AF43-7C4D6B7B1908}" srcOrd="3" destOrd="0" presId="urn:microsoft.com/office/officeart/2005/8/layout/cycle6"/>
    <dgm:cxn modelId="{FEE237B5-2BF8-4A49-B28B-BC50AF6CD598}" type="presParOf" srcId="{9FF72C77-8410-6D40-ACDF-85133464BC93}" destId="{CED30C9D-9CEB-8B4D-937E-7601E92A30B2}" srcOrd="4" destOrd="0" presId="urn:microsoft.com/office/officeart/2005/8/layout/cycle6"/>
    <dgm:cxn modelId="{42310B2C-9620-4785-8A57-9F0B32C24EB5}" type="presParOf" srcId="{9FF72C77-8410-6D40-ACDF-85133464BC93}" destId="{739FC648-8AB7-BC4C-BDC0-2290D7EC01D4}" srcOrd="5" destOrd="0" presId="urn:microsoft.com/office/officeart/2005/8/layout/cycle6"/>
    <dgm:cxn modelId="{FF9540C8-DA2A-4D56-BF88-6182C361251A}" type="presParOf" srcId="{9FF72C77-8410-6D40-ACDF-85133464BC93}" destId="{12AE62A9-C433-924B-9B96-DC044125DD29}" srcOrd="6" destOrd="0" presId="urn:microsoft.com/office/officeart/2005/8/layout/cycle6"/>
    <dgm:cxn modelId="{8275EDD2-702E-4B17-B1CF-46AA3409D0DD}" type="presParOf" srcId="{9FF72C77-8410-6D40-ACDF-85133464BC93}" destId="{ABD8381D-939F-E249-BCBB-47833C308908}" srcOrd="7" destOrd="0" presId="urn:microsoft.com/office/officeart/2005/8/layout/cycle6"/>
    <dgm:cxn modelId="{C9FEB8B6-C5A4-4D31-AE0F-068FF9A3E179}" type="presParOf" srcId="{9FF72C77-8410-6D40-ACDF-85133464BC93}" destId="{195CDE46-B3F6-1A45-AB99-1723F4ED3CF7}" srcOrd="8" destOrd="0" presId="urn:microsoft.com/office/officeart/2005/8/layout/cycle6"/>
    <dgm:cxn modelId="{94FA22F9-A6D4-4C69-BA42-879A54D12FBA}" type="presParOf" srcId="{9FF72C77-8410-6D40-ACDF-85133464BC93}" destId="{16831716-8FEE-8249-8642-9E3E9DBBDA97}" srcOrd="9" destOrd="0" presId="urn:microsoft.com/office/officeart/2005/8/layout/cycle6"/>
    <dgm:cxn modelId="{035C11A3-FBEC-45A8-9355-511A49F605CE}" type="presParOf" srcId="{9FF72C77-8410-6D40-ACDF-85133464BC93}" destId="{349D10AB-7E80-AF46-96F7-A1097877286F}" srcOrd="10" destOrd="0" presId="urn:microsoft.com/office/officeart/2005/8/layout/cycle6"/>
    <dgm:cxn modelId="{D30612E3-5A7B-4669-8BE3-10CF4FE11DAB}" type="presParOf" srcId="{9FF72C77-8410-6D40-ACDF-85133464BC93}" destId="{199D8BA8-D31B-B44C-8CEF-47E55488E4E4}" srcOrd="11" destOrd="0" presId="urn:microsoft.com/office/officeart/2005/8/layout/cycle6"/>
    <dgm:cxn modelId="{DDBD48C3-4B00-4FFB-8C69-8291453AC727}" type="presParOf" srcId="{9FF72C77-8410-6D40-ACDF-85133464BC93}" destId="{3B25E7DE-FE8C-D141-97DB-C35661E9B5C6}" srcOrd="12" destOrd="0" presId="urn:microsoft.com/office/officeart/2005/8/layout/cycle6"/>
    <dgm:cxn modelId="{145D85A7-D0DF-46FD-9CD8-350A550EEA6D}" type="presParOf" srcId="{9FF72C77-8410-6D40-ACDF-85133464BC93}" destId="{D5BE6A05-B3BF-C54C-97AA-2D2E65DD6E80}" srcOrd="13" destOrd="0" presId="urn:microsoft.com/office/officeart/2005/8/layout/cycle6"/>
    <dgm:cxn modelId="{51A027C1-7D9D-4B7D-AB2E-B693C50CC8FA}" type="presParOf" srcId="{9FF72C77-8410-6D40-ACDF-85133464BC93}" destId="{66408F16-0706-F343-9C08-9619D07D06CD}" srcOrd="14" destOrd="0" presId="urn:microsoft.com/office/officeart/2005/8/layout/cycle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3892FF-73CA-4163-A68F-39592B61AA4E}">
      <dsp:nvSpPr>
        <dsp:cNvPr id="0" name=""/>
        <dsp:cNvSpPr/>
      </dsp:nvSpPr>
      <dsp:spPr>
        <a:xfrm rot="5400000">
          <a:off x="217" y="1439016"/>
          <a:ext cx="2831603" cy="2832038"/>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6085FCC-81D2-4F68-B81C-D1F78B8D2553}">
      <dsp:nvSpPr>
        <dsp:cNvPr id="0" name=""/>
        <dsp:cNvSpPr/>
      </dsp:nvSpPr>
      <dsp:spPr>
        <a:xfrm rot="16200000">
          <a:off x="2914518" y="1439016"/>
          <a:ext cx="2831603" cy="2832038"/>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D38F1A-F327-4692-8719-A5B0FF4C77DA}">
      <dsp:nvSpPr>
        <dsp:cNvPr id="0" name=""/>
        <dsp:cNvSpPr/>
      </dsp:nvSpPr>
      <dsp:spPr>
        <a:xfrm>
          <a:off x="3249346" y="3898919"/>
          <a:ext cx="2149950" cy="5665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sv-SE" sz="2600" kern="1200" dirty="0" err="1"/>
            <a:t>Level</a:t>
          </a:r>
          <a:r>
            <a:rPr lang="sv-SE" sz="2600" kern="1200" dirty="0"/>
            <a:t> 2</a:t>
          </a:r>
        </a:p>
      </dsp:txBody>
      <dsp:txXfrm>
        <a:off x="3249346" y="3898919"/>
        <a:ext cx="2149950" cy="566502"/>
      </dsp:txXfrm>
    </dsp:sp>
    <dsp:sp modelId="{A181CE29-7945-4FA7-A9DE-B2356B2FC72E}">
      <dsp:nvSpPr>
        <dsp:cNvPr id="0" name=""/>
        <dsp:cNvSpPr/>
      </dsp:nvSpPr>
      <dsp:spPr>
        <a:xfrm rot="5400000">
          <a:off x="2823687" y="1439016"/>
          <a:ext cx="2831603" cy="2832038"/>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545AB3D-8B1E-4721-9719-92CA201ED82F}">
      <dsp:nvSpPr>
        <dsp:cNvPr id="0" name=""/>
        <dsp:cNvSpPr/>
      </dsp:nvSpPr>
      <dsp:spPr>
        <a:xfrm rot="16200000">
          <a:off x="5737130" y="1439016"/>
          <a:ext cx="2831603" cy="2832038"/>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AAE9884-002E-4C8C-8BAC-7E1D5819E719}">
      <dsp:nvSpPr>
        <dsp:cNvPr id="0" name=""/>
        <dsp:cNvSpPr/>
      </dsp:nvSpPr>
      <dsp:spPr>
        <a:xfrm>
          <a:off x="5865447" y="3898919"/>
          <a:ext cx="2149950" cy="5665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sv-SE" sz="2600" kern="1200" dirty="0" err="1"/>
            <a:t>Level</a:t>
          </a:r>
          <a:r>
            <a:rPr lang="sv-SE" sz="2600" kern="1200" dirty="0"/>
            <a:t> 3</a:t>
          </a:r>
        </a:p>
      </dsp:txBody>
      <dsp:txXfrm>
        <a:off x="5865447" y="3898919"/>
        <a:ext cx="2149950" cy="566502"/>
      </dsp:txXfrm>
    </dsp:sp>
    <dsp:sp modelId="{B984691E-797E-44E1-9F00-3B2D0E411FDA}">
      <dsp:nvSpPr>
        <dsp:cNvPr id="0" name=""/>
        <dsp:cNvSpPr/>
      </dsp:nvSpPr>
      <dsp:spPr>
        <a:xfrm>
          <a:off x="3180263" y="2251742"/>
          <a:ext cx="1297373" cy="129737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sv-SE" sz="1400" kern="1200" dirty="0"/>
            <a:t>Team </a:t>
          </a:r>
          <a:r>
            <a:rPr lang="sv-SE" sz="1400" kern="1200" dirty="0" err="1"/>
            <a:t>a+Team</a:t>
          </a:r>
          <a:r>
            <a:rPr lang="sv-SE" sz="1400" kern="1200" dirty="0"/>
            <a:t> b</a:t>
          </a:r>
        </a:p>
      </dsp:txBody>
      <dsp:txXfrm>
        <a:off x="3361428" y="2404730"/>
        <a:ext cx="748035" cy="991397"/>
      </dsp:txXfrm>
    </dsp:sp>
    <dsp:sp modelId="{841BA06C-A644-4F16-B928-A92B4484610E}">
      <dsp:nvSpPr>
        <dsp:cNvPr id="0" name=""/>
        <dsp:cNvSpPr/>
      </dsp:nvSpPr>
      <dsp:spPr>
        <a:xfrm>
          <a:off x="4115307" y="2251742"/>
          <a:ext cx="1297373" cy="129737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sv-SE" sz="1400" kern="1200" dirty="0"/>
            <a:t>Managers</a:t>
          </a:r>
        </a:p>
      </dsp:txBody>
      <dsp:txXfrm>
        <a:off x="4483481" y="2404730"/>
        <a:ext cx="748035" cy="991397"/>
      </dsp:txXfrm>
    </dsp:sp>
    <dsp:sp modelId="{81C5FC94-B875-4EE9-87C0-DBDA3D3D4AC8}">
      <dsp:nvSpPr>
        <dsp:cNvPr id="0" name=""/>
        <dsp:cNvSpPr/>
      </dsp:nvSpPr>
      <dsp:spPr>
        <a:xfrm>
          <a:off x="816768" y="1869089"/>
          <a:ext cx="897218" cy="897239"/>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sv-SE" sz="1000" kern="1200" dirty="0"/>
            <a:t>Team a</a:t>
          </a:r>
        </a:p>
      </dsp:txBody>
      <dsp:txXfrm>
        <a:off x="948163" y="2000487"/>
        <a:ext cx="634428" cy="634443"/>
      </dsp:txXfrm>
    </dsp:sp>
    <dsp:sp modelId="{C3F01E05-1CEB-40D7-AEAA-CDA5C0C0F6E4}">
      <dsp:nvSpPr>
        <dsp:cNvPr id="0" name=""/>
        <dsp:cNvSpPr/>
      </dsp:nvSpPr>
      <dsp:spPr>
        <a:xfrm>
          <a:off x="485859" y="2619221"/>
          <a:ext cx="440720" cy="440544"/>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9ECCA1AA-4393-4D00-9DF2-BAE8173F7B46}">
      <dsp:nvSpPr>
        <dsp:cNvPr id="0" name=""/>
        <dsp:cNvSpPr/>
      </dsp:nvSpPr>
      <dsp:spPr>
        <a:xfrm>
          <a:off x="1599974" y="1838512"/>
          <a:ext cx="256438" cy="25627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8B80BDE3-86FF-4272-BE96-22FBF66734ED}">
      <dsp:nvSpPr>
        <dsp:cNvPr id="0" name=""/>
        <dsp:cNvSpPr/>
      </dsp:nvSpPr>
      <dsp:spPr>
        <a:xfrm>
          <a:off x="1692318" y="2404981"/>
          <a:ext cx="897218" cy="897239"/>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sv-SE" sz="1000" kern="1200" dirty="0"/>
            <a:t>Team b</a:t>
          </a:r>
        </a:p>
      </dsp:txBody>
      <dsp:txXfrm>
        <a:off x="1823713" y="2536379"/>
        <a:ext cx="634428" cy="634443"/>
      </dsp:txXfrm>
    </dsp:sp>
    <dsp:sp modelId="{1D6E6C98-40D7-4429-A106-7A226F487A8D}">
      <dsp:nvSpPr>
        <dsp:cNvPr id="0" name=""/>
        <dsp:cNvSpPr/>
      </dsp:nvSpPr>
      <dsp:spPr>
        <a:xfrm>
          <a:off x="1786142" y="3357094"/>
          <a:ext cx="256438" cy="25627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AAD31BFD-EAFA-49A7-988E-4EFFB1BE672C}">
      <dsp:nvSpPr>
        <dsp:cNvPr id="0" name=""/>
        <dsp:cNvSpPr/>
      </dsp:nvSpPr>
      <dsp:spPr>
        <a:xfrm>
          <a:off x="832756" y="2917717"/>
          <a:ext cx="897218" cy="897239"/>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sv-SE" sz="1000" kern="1200" dirty="0"/>
            <a:t>Managers</a:t>
          </a:r>
        </a:p>
      </dsp:txBody>
      <dsp:txXfrm>
        <a:off x="964151" y="3049115"/>
        <a:ext cx="634428" cy="634443"/>
      </dsp:txXfrm>
    </dsp:sp>
    <dsp:sp modelId="{3CF25A45-A635-4A77-BEFE-16F4D093AB13}">
      <dsp:nvSpPr>
        <dsp:cNvPr id="0" name=""/>
        <dsp:cNvSpPr/>
      </dsp:nvSpPr>
      <dsp:spPr>
        <a:xfrm>
          <a:off x="6109662" y="2024498"/>
          <a:ext cx="1653807" cy="165350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sv-SE" sz="1600" kern="1200" dirty="0"/>
            <a:t>Team </a:t>
          </a:r>
          <a:r>
            <a:rPr lang="sv-SE" sz="1600" kern="1200" dirty="0" err="1"/>
            <a:t>a+Team</a:t>
          </a:r>
          <a:r>
            <a:rPr lang="sv-SE" sz="1600" kern="1200" dirty="0"/>
            <a:t> </a:t>
          </a:r>
          <a:r>
            <a:rPr lang="sv-SE" sz="1600" kern="1200" dirty="0" err="1"/>
            <a:t>b+Managers</a:t>
          </a:r>
          <a:endParaRPr lang="sv-SE" sz="1600" kern="1200" dirty="0"/>
        </a:p>
      </dsp:txBody>
      <dsp:txXfrm>
        <a:off x="6351856" y="2266649"/>
        <a:ext cx="1169419" cy="1169206"/>
      </dsp:txXfrm>
    </dsp:sp>
    <dsp:sp modelId="{655C656E-CD5A-4940-92FB-95C933F1B2BC}">
      <dsp:nvSpPr>
        <dsp:cNvPr id="0" name=""/>
        <dsp:cNvSpPr/>
      </dsp:nvSpPr>
      <dsp:spPr>
        <a:xfrm>
          <a:off x="532131" y="3898919"/>
          <a:ext cx="2149950" cy="5665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sv-SE" sz="2600" kern="1200" dirty="0" err="1"/>
            <a:t>Level</a:t>
          </a:r>
          <a:r>
            <a:rPr lang="sv-SE" sz="2600" kern="1200" dirty="0"/>
            <a:t> 1</a:t>
          </a:r>
        </a:p>
      </dsp:txBody>
      <dsp:txXfrm>
        <a:off x="532131" y="3898919"/>
        <a:ext cx="2149950" cy="56650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70416B-1B64-4BD8-BB93-8DB80899231F}">
      <dsp:nvSpPr>
        <dsp:cNvPr id="0" name=""/>
        <dsp:cNvSpPr/>
      </dsp:nvSpPr>
      <dsp:spPr>
        <a:xfrm>
          <a:off x="758772" y="0"/>
          <a:ext cx="10219008" cy="5943599"/>
        </a:xfrm>
        <a:prstGeom prst="ellipse">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sv-SE" sz="2800" kern="1200" dirty="0">
              <a:solidFill>
                <a:schemeClr val="tx1">
                  <a:lumMod val="75000"/>
                  <a:lumOff val="25000"/>
                </a:schemeClr>
              </a:solidFill>
            </a:rPr>
            <a:t>EVOLUTION THEORY</a:t>
          </a:r>
        </a:p>
      </dsp:txBody>
      <dsp:txXfrm>
        <a:off x="4439659" y="297179"/>
        <a:ext cx="2857234" cy="891539"/>
      </dsp:txXfrm>
    </dsp:sp>
    <dsp:sp modelId="{7A240870-C8B6-4A26-BF48-6A715D8B596E}">
      <dsp:nvSpPr>
        <dsp:cNvPr id="0" name=""/>
        <dsp:cNvSpPr/>
      </dsp:nvSpPr>
      <dsp:spPr>
        <a:xfrm>
          <a:off x="1483754" y="1188719"/>
          <a:ext cx="8911974" cy="4754879"/>
        </a:xfrm>
        <a:prstGeom prst="ellipse">
          <a:avLst/>
        </a:prstGeom>
        <a:solidFill>
          <a:schemeClr val="accent5">
            <a:hueOff val="-956463"/>
            <a:satOff val="5256"/>
            <a:lumOff val="-666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sv-SE" sz="2800" kern="1200" dirty="0">
              <a:solidFill>
                <a:schemeClr val="tx1">
                  <a:lumMod val="75000"/>
                  <a:lumOff val="25000"/>
                </a:schemeClr>
              </a:solidFill>
            </a:rPr>
            <a:t>CPR/PROSOCIAL</a:t>
          </a:r>
        </a:p>
      </dsp:txBody>
      <dsp:txXfrm>
        <a:off x="4382374" y="1474012"/>
        <a:ext cx="3114735" cy="855878"/>
      </dsp:txXfrm>
    </dsp:sp>
    <dsp:sp modelId="{F8D22D5D-BCC7-49A1-855E-1DCDAD125518}">
      <dsp:nvSpPr>
        <dsp:cNvPr id="0" name=""/>
        <dsp:cNvSpPr/>
      </dsp:nvSpPr>
      <dsp:spPr>
        <a:xfrm>
          <a:off x="2774365" y="2377439"/>
          <a:ext cx="6187821" cy="3566159"/>
        </a:xfrm>
        <a:prstGeom prst="ellipse">
          <a:avLst/>
        </a:prstGeom>
        <a:solidFill>
          <a:schemeClr val="accent5">
            <a:hueOff val="-1912925"/>
            <a:satOff val="10511"/>
            <a:lumOff val="-1333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sv-SE" sz="2800" kern="1200" dirty="0">
              <a:solidFill>
                <a:schemeClr val="tx1">
                  <a:lumMod val="75000"/>
                  <a:lumOff val="25000"/>
                </a:schemeClr>
              </a:solidFill>
            </a:rPr>
            <a:t>RFT</a:t>
          </a:r>
        </a:p>
      </dsp:txBody>
      <dsp:txXfrm>
        <a:off x="4426514" y="2644901"/>
        <a:ext cx="2883524" cy="802385"/>
      </dsp:txXfrm>
    </dsp:sp>
    <dsp:sp modelId="{B9598653-7956-48BC-ACC7-95D9F6329051}">
      <dsp:nvSpPr>
        <dsp:cNvPr id="0" name=""/>
        <dsp:cNvSpPr/>
      </dsp:nvSpPr>
      <dsp:spPr>
        <a:xfrm>
          <a:off x="3548275" y="3566159"/>
          <a:ext cx="4640001" cy="2377439"/>
        </a:xfrm>
        <a:prstGeom prst="ellipse">
          <a:avLst/>
        </a:prstGeom>
        <a:solidFill>
          <a:schemeClr val="accent5">
            <a:hueOff val="-2869388"/>
            <a:satOff val="15767"/>
            <a:lumOff val="-1999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sv-SE" sz="2800" kern="1200" dirty="0" err="1">
              <a:solidFill>
                <a:schemeClr val="tx1">
                  <a:lumMod val="75000"/>
                  <a:lumOff val="25000"/>
                </a:schemeClr>
              </a:solidFill>
            </a:rPr>
            <a:t>Classical</a:t>
          </a:r>
          <a:r>
            <a:rPr lang="sv-SE" sz="2800" kern="1200" dirty="0">
              <a:solidFill>
                <a:schemeClr val="tx1">
                  <a:lumMod val="75000"/>
                  <a:lumOff val="25000"/>
                </a:schemeClr>
              </a:solidFill>
            </a:rPr>
            <a:t>/</a:t>
          </a:r>
          <a:r>
            <a:rPr lang="sv-SE" sz="2800" kern="1200" dirty="0" err="1">
              <a:solidFill>
                <a:schemeClr val="tx1">
                  <a:lumMod val="75000"/>
                  <a:lumOff val="25000"/>
                </a:schemeClr>
              </a:solidFill>
            </a:rPr>
            <a:t>operant</a:t>
          </a:r>
          <a:endParaRPr lang="sv-SE" sz="2800" kern="1200" dirty="0">
            <a:solidFill>
              <a:schemeClr val="tx1">
                <a:lumMod val="75000"/>
                <a:lumOff val="25000"/>
              </a:schemeClr>
            </a:solidFill>
          </a:endParaRPr>
        </a:p>
      </dsp:txBody>
      <dsp:txXfrm>
        <a:off x="4227788" y="4160519"/>
        <a:ext cx="3280976" cy="118871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EC7329-9C95-B547-A3F6-6C225F4BC5BE}">
      <dsp:nvSpPr>
        <dsp:cNvPr id="0" name=""/>
        <dsp:cNvSpPr/>
      </dsp:nvSpPr>
      <dsp:spPr>
        <a:xfrm>
          <a:off x="1161852" y="53928"/>
          <a:ext cx="940319" cy="611207"/>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Group A</a:t>
          </a:r>
        </a:p>
      </dsp:txBody>
      <dsp:txXfrm>
        <a:off x="1191689" y="83765"/>
        <a:ext cx="880645" cy="551533"/>
      </dsp:txXfrm>
    </dsp:sp>
    <dsp:sp modelId="{25971752-3D6E-F144-B22D-30717B161F51}">
      <dsp:nvSpPr>
        <dsp:cNvPr id="0" name=""/>
        <dsp:cNvSpPr/>
      </dsp:nvSpPr>
      <dsp:spPr>
        <a:xfrm>
          <a:off x="411109" y="359532"/>
          <a:ext cx="2441804" cy="2441804"/>
        </a:xfrm>
        <a:custGeom>
          <a:avLst/>
          <a:gdLst/>
          <a:ahLst/>
          <a:cxnLst/>
          <a:rect l="0" t="0" r="0" b="0"/>
          <a:pathLst>
            <a:path>
              <a:moveTo>
                <a:pt x="1697518" y="96874"/>
              </a:moveTo>
              <a:arcTo wR="1220902" hR="1220902" stAng="17578691" swAng="196103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0AEC2B42-75AD-C64D-AF43-7C4D6B7B1908}">
      <dsp:nvSpPr>
        <dsp:cNvPr id="0" name=""/>
        <dsp:cNvSpPr/>
      </dsp:nvSpPr>
      <dsp:spPr>
        <a:xfrm>
          <a:off x="2322999" y="897551"/>
          <a:ext cx="940319" cy="611207"/>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Group B</a:t>
          </a:r>
        </a:p>
      </dsp:txBody>
      <dsp:txXfrm>
        <a:off x="2352836" y="927388"/>
        <a:ext cx="880645" cy="551533"/>
      </dsp:txXfrm>
    </dsp:sp>
    <dsp:sp modelId="{739FC648-8AB7-BC4C-BDC0-2290D7EC01D4}">
      <dsp:nvSpPr>
        <dsp:cNvPr id="0" name=""/>
        <dsp:cNvSpPr/>
      </dsp:nvSpPr>
      <dsp:spPr>
        <a:xfrm>
          <a:off x="411109" y="359532"/>
          <a:ext cx="2441804" cy="2441804"/>
        </a:xfrm>
        <a:custGeom>
          <a:avLst/>
          <a:gdLst/>
          <a:ahLst/>
          <a:cxnLst/>
          <a:rect l="0" t="0" r="0" b="0"/>
          <a:pathLst>
            <a:path>
              <a:moveTo>
                <a:pt x="2440132" y="1157029"/>
              </a:moveTo>
              <a:arcTo wR="1220902" hR="1220902" stAng="21420069" swAng="219591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12AE62A9-C433-924B-9B96-DC044125DD29}">
      <dsp:nvSpPr>
        <dsp:cNvPr id="0" name=""/>
        <dsp:cNvSpPr/>
      </dsp:nvSpPr>
      <dsp:spPr>
        <a:xfrm>
          <a:off x="1879480" y="2262561"/>
          <a:ext cx="940319" cy="611207"/>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Group C</a:t>
          </a:r>
        </a:p>
      </dsp:txBody>
      <dsp:txXfrm>
        <a:off x="1909317" y="2292398"/>
        <a:ext cx="880645" cy="551533"/>
      </dsp:txXfrm>
    </dsp:sp>
    <dsp:sp modelId="{195CDE46-B3F6-1A45-AB99-1723F4ED3CF7}">
      <dsp:nvSpPr>
        <dsp:cNvPr id="0" name=""/>
        <dsp:cNvSpPr/>
      </dsp:nvSpPr>
      <dsp:spPr>
        <a:xfrm>
          <a:off x="411109" y="359532"/>
          <a:ext cx="2441804" cy="2441804"/>
        </a:xfrm>
        <a:custGeom>
          <a:avLst/>
          <a:gdLst/>
          <a:ahLst/>
          <a:cxnLst/>
          <a:rect l="0" t="0" r="0" b="0"/>
          <a:pathLst>
            <a:path>
              <a:moveTo>
                <a:pt x="1463522" y="2417454"/>
              </a:moveTo>
              <a:arcTo wR="1220902" hR="1220902" stAng="4712266" swAng="1375467"/>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16831716-8FEE-8249-8642-9E3E9DBBDA97}">
      <dsp:nvSpPr>
        <dsp:cNvPr id="0" name=""/>
        <dsp:cNvSpPr/>
      </dsp:nvSpPr>
      <dsp:spPr>
        <a:xfrm>
          <a:off x="444223" y="2262561"/>
          <a:ext cx="940319" cy="611207"/>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Group D</a:t>
          </a:r>
        </a:p>
      </dsp:txBody>
      <dsp:txXfrm>
        <a:off x="474060" y="2292398"/>
        <a:ext cx="880645" cy="551533"/>
      </dsp:txXfrm>
    </dsp:sp>
    <dsp:sp modelId="{199D8BA8-D31B-B44C-8CEF-47E55488E4E4}">
      <dsp:nvSpPr>
        <dsp:cNvPr id="0" name=""/>
        <dsp:cNvSpPr/>
      </dsp:nvSpPr>
      <dsp:spPr>
        <a:xfrm>
          <a:off x="411109" y="359532"/>
          <a:ext cx="2441804" cy="2441804"/>
        </a:xfrm>
        <a:custGeom>
          <a:avLst/>
          <a:gdLst/>
          <a:ahLst/>
          <a:cxnLst/>
          <a:rect l="0" t="0" r="0" b="0"/>
          <a:pathLst>
            <a:path>
              <a:moveTo>
                <a:pt x="203983" y="1896533"/>
              </a:moveTo>
              <a:arcTo wR="1220902" hR="1220902" stAng="8784019" swAng="219591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3B25E7DE-FE8C-D141-97DB-C35661E9B5C6}">
      <dsp:nvSpPr>
        <dsp:cNvPr id="0" name=""/>
        <dsp:cNvSpPr/>
      </dsp:nvSpPr>
      <dsp:spPr>
        <a:xfrm>
          <a:off x="705" y="897551"/>
          <a:ext cx="940319" cy="611207"/>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Group E</a:t>
          </a:r>
        </a:p>
      </dsp:txBody>
      <dsp:txXfrm>
        <a:off x="30542" y="927388"/>
        <a:ext cx="880645" cy="551533"/>
      </dsp:txXfrm>
    </dsp:sp>
    <dsp:sp modelId="{66408F16-0706-F343-9C08-9619D07D06CD}">
      <dsp:nvSpPr>
        <dsp:cNvPr id="0" name=""/>
        <dsp:cNvSpPr/>
      </dsp:nvSpPr>
      <dsp:spPr>
        <a:xfrm>
          <a:off x="411109" y="359532"/>
          <a:ext cx="2441804" cy="2441804"/>
        </a:xfrm>
        <a:custGeom>
          <a:avLst/>
          <a:gdLst/>
          <a:ahLst/>
          <a:cxnLst/>
          <a:rect l="0" t="0" r="0" b="0"/>
          <a:pathLst>
            <a:path>
              <a:moveTo>
                <a:pt x="212773" y="532223"/>
              </a:moveTo>
              <a:arcTo wR="1220902" hR="1220902" stAng="12860279" swAng="196103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9/3/layout/PhasedProcess">
  <dgm:title val=""/>
  <dgm:desc val=""/>
  <dgm:catLst>
    <dgm:cat type="process" pri="12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clrData>
  <dgm:layoutNode name="Name0">
    <dgm:varLst>
      <dgm:chMax val="3"/>
      <dgm:chPref val="3"/>
      <dgm:bulletEnabled val="1"/>
      <dgm:dir/>
      <dgm:animLvl val="lvl"/>
    </dgm:varLst>
    <dgm:shape xmlns:r="http://schemas.openxmlformats.org/officeDocument/2006/relationships" r:blip="">
      <dgm:adjLst/>
    </dgm:shape>
    <dgm:choose name="Name1">
      <dgm:if name="Name2" axis="ch" ptType="node" func="cnt" op="gte" val="3">
        <dgm:alg type="composite">
          <dgm:param type="ar" val="2.8316"/>
        </dgm:alg>
        <dgm:choose name="Name3">
          <dgm:if name="Name4"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567"/>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rightChild" refType="w" fact="0.713"/>
              <dgm:constr type="t" for="ch" forName="rightChild" refType="h" fact="0.1934"/>
              <dgm:constr type="w" for="ch" forName="rightChild" refType="w" fact="0.193"/>
              <dgm:constr type="h" for="ch" forName="rightChild" refType="h" fact="0.5464"/>
              <dgm:constr type="l" for="ch" forName="parentText1" refType="w" fact="0.0621"/>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6845"/>
              <dgm:constr type="t" for="ch" forName="parentText3" refType="h" fact="0.8128"/>
              <dgm:constr type="w" for="ch" forName="parentText3" refType="w" fact="0.2509"/>
              <dgm:constr type="h" for="ch" forName="parentText3" refType="h" fact="0.1872"/>
            </dgm:constrLst>
          </dgm:if>
          <dgm:else name="Name5">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72"/>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rightChild" refType="w" fact="0.09"/>
              <dgm:constr type="t" for="ch" forName="rightChild" refType="h" fact="0.1934"/>
              <dgm:constr type="w" for="ch" forName="rightChild" refType="w" fact="0.193"/>
              <dgm:constr type="h" for="ch" forName="rightChild" refType="h" fact="0.5464"/>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parentText1" refType="w" fact="0.7"/>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062"/>
              <dgm:constr type="t" for="ch" forName="parentText3" refType="h" fact="0.8128"/>
              <dgm:constr type="w" for="ch" forName="parentText3" refType="w" fact="0.2509"/>
              <dgm:constr type="h" for="ch" forName="parentText3" refType="h" fact="0.1872"/>
            </dgm:constrLst>
          </dgm:else>
        </dgm:choose>
      </dgm:if>
      <dgm:if name="Name6" axis="ch" ptType="node" func="cnt" op="gte" val="2">
        <dgm:alg type="composite">
          <dgm:param type="ar" val="1.8986"/>
        </dgm:alg>
        <dgm:choose name="Name7">
          <dgm:if name="Name8"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941"/>
              <dgm:constr type="t" for="ch" forName="leftComposite" refType="h" fact="0.1159"/>
              <dgm:constr type="w" for="ch" forName="leftComposite" refType="w" fact="0.3469"/>
              <dgm:constr type="h" for="ch" forName="leftComposite" refType="h" fact="0.6953"/>
              <dgm:constr type="l" for="ch" forName="middleComposite" refType="w" fact="0.5782"/>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1" refType="w" fact="0.0926"/>
              <dgm:constr type="t" for="ch" forName="parentText1" refType="h" fact="0.8128"/>
              <dgm:constr type="w" for="ch" forName="parentText1" refType="w" fact="0.3742"/>
              <dgm:constr type="h" for="ch" forName="parentText1" refType="h" fact="0.1872"/>
              <dgm:constr type="l" for="ch" forName="parentText2" refType="w" fact="0.5655"/>
              <dgm:constr type="t" for="ch" forName="parentText2" refType="h" fact="0.8128"/>
              <dgm:constr type="w" for="ch" forName="parentText2" refType="w" fact="0.3742"/>
              <dgm:constr type="h" for="ch" forName="parentText2" refType="h" fact="0.1872"/>
            </dgm:constrLst>
          </dgm:if>
          <dgm:else name="Name9">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592"/>
              <dgm:constr type="t" for="ch" forName="leftComposite" refType="h" fact="0.1159"/>
              <dgm:constr type="w" for="ch" forName="leftComposite" refType="w" fact="0.3469"/>
              <dgm:constr type="h" for="ch" forName="leftComposite" refType="h" fact="0.6953"/>
              <dgm:constr type="l" for="ch" forName="middleComposite" refType="w" fact="0.0941"/>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2" refType="w" fact="0.0926"/>
              <dgm:constr type="t" for="ch" forName="parentText2" refType="h" fact="0.8128"/>
              <dgm:constr type="w" for="ch" forName="parentText2" refType="w" fact="0.3742"/>
              <dgm:constr type="h" for="ch" forName="parentText2" refType="h" fact="0.1872"/>
              <dgm:constr type="l" for="ch" forName="parentText1" refType="w" fact="0.5655"/>
              <dgm:constr type="t" for="ch" forName="parentText1" refType="h" fact="0.8128"/>
              <dgm:constr type="w" for="ch" forName="parentText1" refType="w" fact="0.3742"/>
              <dgm:constr type="h" for="ch" forName="parentText1" refType="h" fact="0.1872"/>
            </dgm:constrLst>
          </dgm:else>
        </dgm:choose>
      </dgm:if>
      <dgm:else name="Name10">
        <dgm:alg type="composite">
          <dgm:param type="ar" val="0.8036"/>
        </dgm:alg>
        <dgm:constrLst>
          <dgm:constr type="primFontSz" for="des" forName="parentText1" val="65"/>
          <dgm:constr type="primFontSz" for="des" forName="childText1_1" val="65"/>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l" for="ch" forName="leftComposite" refType="w" fact="0"/>
          <dgm:constr type="t" for="ch" forName="leftComposite" refType="h" fact="0.1159"/>
          <dgm:constr type="w" for="ch" forName="leftComposite" refType="w"/>
          <dgm:constr type="h" for="ch" forName="leftComposite" refType="h" fact="0.6953"/>
          <dgm:constr type="l" for="ch" forName="parentText1" refType="w" fact="0"/>
          <dgm:constr type="t" for="ch" forName="parentText1" refType="h" fact="0.8128"/>
          <dgm:constr type="w" for="ch" forName="parentText1" refType="w"/>
          <dgm:constr type="h" for="ch" forName="parentText1" refType="h" fact="0.1872"/>
        </dgm:constrLst>
      </dgm:else>
    </dgm:choose>
    <dgm:choose name="Name11">
      <dgm:if name="Name12" axis="ch" ptType="node" func="cnt" op="gte" val="1">
        <dgm:choose name="Name13">
          <dgm:if name="Name14" axis="ch" ptType="node" func="cnt" op="gte" val="2">
            <dgm:layoutNode name="arc1">
              <dgm:alg type="sp"/>
              <dgm:shape xmlns:r="http://schemas.openxmlformats.org/officeDocument/2006/relationships" rot="90" type="blockArc" r:blip="">
                <dgm:adjLst>
                  <dgm:adj idx="1" val="-135"/>
                  <dgm:adj idx="2" val="-45"/>
                  <dgm:adj idx="3" val="0.0496"/>
                </dgm:adjLst>
              </dgm:shape>
              <dgm:presOf/>
            </dgm:layoutNode>
            <dgm:layoutNode name="arc3">
              <dgm:alg type="sp"/>
              <dgm:shape xmlns:r="http://schemas.openxmlformats.org/officeDocument/2006/relationships" rot="270" type="blockArc" r:blip="">
                <dgm:adjLst>
                  <dgm:adj idx="1" val="-135"/>
                  <dgm:adj idx="2" val="-45"/>
                  <dgm:adj idx="3" val="0.0496"/>
                </dgm:adjLst>
              </dgm:shape>
              <dgm:presOf/>
            </dgm:layoutNode>
            <dgm:layoutNode name="parentText2" styleLbl="revTx">
              <dgm:varLst>
                <dgm:chMax val="4"/>
                <dgm:chPref val="3"/>
                <dgm:bulletEnabled val="1"/>
              </dgm:varLst>
              <dgm:alg type="tx"/>
              <dgm:shape xmlns:r="http://schemas.openxmlformats.org/officeDocument/2006/relationships" type="rect" r:blip="">
                <dgm:adjLst/>
              </dgm:shap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5"/>
        </dgm:choose>
        <dgm:choose name="Name16">
          <dgm:if name="Name17" axis="ch" ptType="node" func="cnt" op="gte" val="3">
            <dgm:layoutNode name="arc2">
              <dgm:alg type="sp"/>
              <dgm:shape xmlns:r="http://schemas.openxmlformats.org/officeDocument/2006/relationships" rot="90" type="blockArc" r:blip="">
                <dgm:adjLst>
                  <dgm:adj idx="1" val="-135"/>
                  <dgm:adj idx="2" val="-45"/>
                  <dgm:adj idx="3" val="0.0496"/>
                </dgm:adjLst>
              </dgm:shape>
              <dgm:presOf/>
            </dgm:layoutNode>
            <dgm:layoutNode name="arc4">
              <dgm:alg type="sp"/>
              <dgm:shape xmlns:r="http://schemas.openxmlformats.org/officeDocument/2006/relationships" rot="270" type="blockArc" r:blip="">
                <dgm:adjLst>
                  <dgm:adj idx="1" val="-135"/>
                  <dgm:adj idx="2" val="-45"/>
                  <dgm:adj idx="3" val="0.0496"/>
                </dgm:adjLst>
              </dgm:shape>
              <dgm:presOf/>
            </dgm:layoutNode>
            <dgm:layoutNode name="parentText3" styleLbl="revTx">
              <dgm:varLst>
                <dgm:chMax val="1"/>
                <dgm:chPref val="1"/>
                <dgm:bulletEnabled val="1"/>
              </dgm:varLst>
              <dgm:alg type="tx"/>
              <dgm:shape xmlns:r="http://schemas.openxmlformats.org/officeDocument/2006/relationships" type="rect" r:blip="">
                <dgm:adjLst/>
              </dgm:shape>
              <dgm:presOf axis="ch 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8"/>
        </dgm:choose>
      </dgm:if>
      <dgm:else name="Name19"/>
    </dgm:choose>
    <dgm:layoutNode name="middleComposite">
      <dgm:choose name="Name20">
        <dgm:if name="Name21" axis="ch ch" ptType="node node" st="2 1" cnt="1 0" func="cnt" op="lte" val="1">
          <dgm:alg type="composite">
            <dgm:param type="ar" val="1"/>
          </dgm:alg>
        </dgm:if>
        <dgm:if name="Name22" axis="ch ch" ptType="node node" st="2 1" cnt="1 0" func="cnt" op="equ" val="2">
          <dgm:alg type="composite">
            <dgm:param type="ar" val="1.792"/>
          </dgm:alg>
        </dgm:if>
        <dgm:if name="Name23" axis="ch ch" ptType="node node" st="2 1" cnt="1 0" func="cnt" op="equ" val="3">
          <dgm:alg type="composite">
            <dgm:param type="ar" val="1"/>
          </dgm:alg>
        </dgm:if>
        <dgm:else name="Name24">
          <dgm:alg type="composite">
            <dgm:param type="ar" val="1"/>
          </dgm:alg>
        </dgm:else>
      </dgm:choose>
      <dgm:shape xmlns:r="http://schemas.openxmlformats.org/officeDocument/2006/relationships" r:blip="">
        <dgm:adjLst/>
      </dgm:shape>
      <dgm:presOf/>
      <dgm:choose name="Name25">
        <dgm:if name="Name26" axis="ch ch" ptType="node node" st="2 1" cnt="1 0" func="cnt" op="lte" val="1">
          <dgm:constrLst>
            <dgm:constr type="ctrX" for="ch" forName="circ1" refType="w" fact="0.5"/>
            <dgm:constr type="ctrY" for="ch" forName="circ1" refType="h" fact="0.5"/>
            <dgm:constr type="w" for="ch" forName="circ1" refType="w"/>
            <dgm:constr type="h" for="ch" forName="circ1" refType="h"/>
            <dgm:constr type="l" for="ch" forName="circ1Tx" refType="w" fact="0.2"/>
            <dgm:constr type="t" for="ch" forName="circ1Tx" refType="h" fact="0.1"/>
            <dgm:constr type="w" for="ch" forName="circ1Tx" refType="w" fact="0.6"/>
            <dgm:constr type="h" for="ch" forName="circ1Tx" refType="h" fact="0.8"/>
          </dgm:constrLst>
        </dgm:if>
        <dgm:if name="Name27" axis="ch ch" ptType="node node" st="2 1" cnt="1 0"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Lst>
        </dgm:if>
        <dgm:if name="Name28" axis="ch ch" ptType="node node" st="2 1" cnt="1 0"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Lst>
        </dgm:if>
        <dgm:else name="Name29">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Lst>
        </dgm:else>
      </dgm:choose>
      <dgm:ruleLst/>
      <dgm:forEach name="Name30" axis="ch ch" ptType="node node" st="2 1" cnt="1 1">
        <dgm:layoutNode name="circ1" styleLbl="vennNode1">
          <dgm:alg type="sp"/>
          <dgm:shape xmlns:r="http://schemas.openxmlformats.org/officeDocument/2006/relationships" type="ellipse" r:blip="">
            <dgm:adjLst/>
          </dgm:shape>
          <dgm:presOf axis="desOrSelf" ptType="node"/>
          <dgm:constrLst/>
          <dgm:ruleLst/>
        </dgm:layoutNode>
        <dgm:layoutNode name="circ1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1" axis="ch ch" ptType="node node" st="2 2" cnt="1 1">
        <dgm:layoutNode name="circ2" styleLbl="vennNode1">
          <dgm:alg type="sp"/>
          <dgm:shape xmlns:r="http://schemas.openxmlformats.org/officeDocument/2006/relationships" type="ellipse" r:blip="">
            <dgm:adjLst/>
          </dgm:shape>
          <dgm:presOf axis="desOrSelf" ptType="node"/>
          <dgm:constrLst/>
          <dgm:ruleLst/>
        </dgm:layoutNode>
        <dgm:layoutNode name="circ2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2" axis="ch ch" ptType="node node" st="2 3" cnt="1 1">
        <dgm:layoutNode name="circ3" styleLbl="vennNode1">
          <dgm:alg type="sp"/>
          <dgm:shape xmlns:r="http://schemas.openxmlformats.org/officeDocument/2006/relationships" type="ellipse" r:blip="">
            <dgm:adjLst/>
          </dgm:shape>
          <dgm:presOf axis="desOrSelf" ptType="node"/>
          <dgm:constrLst/>
          <dgm:ruleLst/>
        </dgm:layoutNode>
        <dgm:layoutNode name="circ3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3" axis="ch ch" ptType="node node" st="2 4" cnt="1 1">
        <dgm:layoutNode name="circ4" styleLbl="vennNode1">
          <dgm:alg type="sp"/>
          <dgm:shape xmlns:r="http://schemas.openxmlformats.org/officeDocument/2006/relationships" type="ellipse" r:blip="">
            <dgm:adjLst/>
          </dgm:shape>
          <dgm:presOf axis="desOrSelf" ptType="nod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layoutNode>
    <dgm:layoutNode name="leftComposite">
      <dgm:choose name="Name34">
        <dgm:if name="Name35" axis="ch ch" ptType="node node" st="1 1" cnt="1 0" func="cnt" op="lte" val="1">
          <dgm:alg type="composite">
            <dgm:param type="ar" val="1.3085"/>
          </dgm:alg>
          <dgm:constrLst>
            <dgm:constr type="l" for="ch" forName="childText1_1" refType="w" fact="0.2124"/>
            <dgm:constr type="t" for="ch" forName="childText1_1" refType="h" fact="0"/>
            <dgm:constr type="w" for="ch" forName="childText1_1" refType="w" fact="0.5759"/>
            <dgm:constr type="h" for="ch" forName="childText1_1" refType="h" fact="0.7535"/>
            <dgm:constr type="l" for="ch" forName="ellipse1" refType="w" fact="0"/>
            <dgm:constr type="t" for="ch" forName="ellipse1" refType="h" fact="0.63"/>
            <dgm:constr type="w" for="ch" forName="ellipse1" refType="w" fact="0.2828"/>
            <dgm:constr type="h" for="ch" forName="ellipse1" refType="h" fact="0.37"/>
            <dgm:constr type="l" for="ch" forName="ellipse2" refType="w" fact="0.82"/>
            <dgm:constr type="t" for="ch" forName="ellipse2" refType="h" fact="0.17"/>
            <dgm:constr type="w" for="ch" forName="ellipse2" refType="w" fact="0.1645"/>
            <dgm:constr type="h" for="ch" forName="ellipse2" refType="h" fact="0.2153"/>
          </dgm:constrLst>
        </dgm:if>
        <dgm:if name="Name36" axis="ch ch" ptType="node node" st="1 1" cnt="1 0" func="cnt" op="equ" val="2">
          <dgm:alg type="composite">
            <dgm:param type="ar" val="0.8917"/>
          </dgm:alg>
          <dgm:constrLst>
            <dgm:constr type="l" for="ch" forName="childText1_1" refType="w" fact="0.1864"/>
            <dgm:constr type="t" for="ch" forName="childText1_1" refType="h" fact="0"/>
            <dgm:constr type="w" for="ch" forName="childText1_1" refType="w" fact="0.5055"/>
            <dgm:constr type="h" for="ch" forName="childText1_1" refType="h" fact="0.4507"/>
            <dgm:constr type="l" for="ch" forName="childText1_2" refType="w" fact="0.4945"/>
            <dgm:constr type="t" for="ch" forName="childText1_2" refType="h" fact="0.3929"/>
            <dgm:constr type="w" for="ch" forName="childText1_2" refType="w" fact="0.5055"/>
            <dgm:constr type="h" for="ch" forName="childText1_2" refType="h" fact="0.4507"/>
            <dgm:constr type="l" for="ch" forName="ellipse1" refType="w" fact="0"/>
            <dgm:constr type="t" for="ch" forName="ellipse1" refType="h" fact="0.3768"/>
            <dgm:constr type="w" for="ch" forName="ellipse1" refType="w" fact="0.2482"/>
            <dgm:constr type="h" for="ch" forName="ellipse1" refType="h" fact="0.2213"/>
            <dgm:constr type="l" for="ch" forName="ellipse3" refType="w" fact="0.5474"/>
            <dgm:constr type="t" for="ch" forName="ellipse3" refType="h" fact="0.8712"/>
            <dgm:constr type="w" for="ch" forName="ellipse3" refType="w" fact="0.1444"/>
            <dgm:constr type="h" for="ch" forName="ellipse3" refType="h" fact="0.1288"/>
            <dgm:constr type="l" for="ch" forName="ellipse2" refType="w" fact="0.7333"/>
            <dgm:constr type="t" for="ch" forName="ellipse2" refType="h" fact="0.0887"/>
            <dgm:constr type="w" for="ch" forName="ellipse2" refType="w" fact="0.1444"/>
            <dgm:constr type="h" for="ch" forName="ellipse2" refType="h" fact="0.1288"/>
          </dgm:constrLst>
        </dgm:if>
        <dgm:if name="Name37" axis="ch ch" ptType="node node" st="1 1" cnt="1 0" func="cnt" op="equ" val="3">
          <dgm:alg type="composite">
            <dgm:param type="ar" val="1.0811"/>
          </dgm:alg>
          <dgm:constrLst>
            <dgm:constr type="l" for="ch" forName="childText1_3" refType="w" fact="0.1649"/>
            <dgm:constr type="t" for="ch" forName="childText1_3" refType="h" fact="0.5389"/>
            <dgm:constr type="w" for="ch" forName="childText1_3" refType="w" fact="0.4265"/>
            <dgm:constr type="h" for="ch" forName="childText1_3" refType="h" fact="0.4611"/>
            <dgm:constr type="l" for="ch" forName="childText1_1" refType="w" fact="0.1573"/>
            <dgm:constr type="t" for="ch" forName="childText1_1" refType="h" fact="0"/>
            <dgm:constr type="w" for="ch" forName="childText1_1" refType="w" fact="0.4265"/>
            <dgm:constr type="h" for="ch" forName="childText1_1" refType="h" fact="0.4611"/>
            <dgm:constr type="l" for="ch" forName="childText1_2" refType="w" fact="0.5735"/>
            <dgm:constr type="t" for="ch" forName="childText1_2" refType="h" fact="0.2754"/>
            <dgm:constr type="w" for="ch" forName="childText1_2" refType="w" fact="0.4265"/>
            <dgm:constr type="h" for="ch" forName="childText1_2" refType="h" fact="0.4611"/>
            <dgm:constr type="l" for="ch" forName="ellipse1" refType="w" fact="0"/>
            <dgm:constr type="t" for="ch" forName="ellipse1" refType="h" fact="0.3855"/>
            <dgm:constr type="w" for="ch" forName="ellipse1" refType="w" fact="0.2095"/>
            <dgm:constr type="h" for="ch" forName="ellipse1" refType="h" fact="0.2264"/>
            <dgm:constr type="l" for="ch" forName="ellipse3" refType="w" fact="0.6181"/>
            <dgm:constr type="t" for="ch" forName="ellipse3" refType="h" fact="0.7647"/>
            <dgm:constr type="w" for="ch" forName="ellipse3" refType="w" fact="0.1219"/>
            <dgm:constr type="h" for="ch" forName="ellipse3" refType="h" fact="0.1317"/>
            <dgm:constr type="l" for="ch" forName="ellipse2" refType="w" fact="0.6188"/>
            <dgm:constr type="t" for="ch" forName="ellipse2" refType="h" fact="0.0907"/>
            <dgm:constr type="w" for="ch" forName="ellipse2" refType="w" fact="0.1219"/>
            <dgm:constr type="h" for="ch" forName="ellipse2" refType="h" fact="0.1317"/>
          </dgm:constrLst>
        </dgm:if>
        <dgm:else name="Name38">
          <dgm:alg type="composite">
            <dgm:param type="ar" val="0.9472"/>
          </dgm:alg>
          <dgm:constrLst>
            <dgm:constr type="l" for="ch" forName="childText1_3" refType="w" fact="0"/>
            <dgm:constr type="t" for="ch" forName="childText1_3" refType="h" fact="0.6035"/>
            <dgm:constr type="w" for="ch" forName="childText1_3" refType="w" fact="0.4186"/>
            <dgm:constr type="h" for="ch" forName="childText1_3" refType="h" fact="0.3965"/>
            <dgm:constr type="l" for="ch" forName="childText1_1" refType="w" fact="0.0981"/>
            <dgm:constr type="t" for="ch" forName="childText1_1" refType="h" fact="0"/>
            <dgm:constr type="w" for="ch" forName="childText1_1" refType="w" fact="0.4186"/>
            <dgm:constr type="h" for="ch" forName="childText1_1" refType="h" fact="0.3965"/>
            <dgm:constr type="l" for="ch" forName="childText1_2" refType="w" fact="0.5385"/>
            <dgm:constr type="t" for="ch" forName="childText1_2" refType="h" fact="0.1304"/>
            <dgm:constr type="w" for="ch" forName="childText1_2" refType="w" fact="0.4186"/>
            <dgm:constr type="h" for="ch" forName="childText1_2" refType="h" fact="0.3965"/>
            <dgm:constr type="l" for="ch" forName="ellipse4" refType="w" fact="0.3222"/>
            <dgm:constr type="t" for="ch" forName="ellipse4" refType="h" fact="0.4232"/>
            <dgm:constr type="w" for="ch" forName="ellipse4" refType="w" fact="0.2056"/>
            <dgm:constr type="h" for="ch" forName="ellipse4" refType="h" fact="0.1947"/>
            <dgm:constr type="l" for="ch" forName="ellipse1" refType="w" fact="0.1489"/>
            <dgm:constr type="t" for="ch" forName="ellipse1" refType="h" fact="0.4502"/>
            <dgm:constr type="w" for="ch" forName="ellipse1" refType="w" fact="0.1196"/>
            <dgm:constr type="h" for="ch" forName="ellipse1" refType="h" fact="0.1133"/>
            <dgm:constr type="l" for="ch" forName="ellipse2" refType="w" fact="0.5384"/>
            <dgm:constr type="t" for="ch" forName="ellipse2" refType="h" fact="0.0124"/>
            <dgm:constr type="w" for="ch" forName="ellipse2" refType="w" fact="0.1196"/>
            <dgm:constr type="h" for="ch" forName="ellipse2" refType="h" fact="0.1133"/>
            <dgm:constr type="l" for="ch" forName="childText1_4" refType="w" fact="0.4625"/>
            <dgm:constr type="t" for="ch" forName="childText1_4" refType="h" fact="0.5719"/>
            <dgm:constr type="w" for="ch" forName="childText1_4" refType="w" fact="0.4186"/>
            <dgm:constr type="h" for="ch" forName="childText1_4" refType="h" fact="0.3965"/>
            <dgm:constr type="l" for="ch" forName="ellipse3" refType="w" fact="0.8804"/>
            <dgm:constr type="t" for="ch" forName="ellipse3" refType="h" fact="0.5329"/>
            <dgm:constr type="w" for="ch" forName="ellipse3" refType="w" fact="0.1196"/>
            <dgm:constr type="h" for="ch" forName="ellipse3" refType="h" fact="0.1133"/>
            <dgm:constr type="l" for="ch" forName="ellipse5" refType="w" fact="0.0146"/>
            <dgm:constr type="t" for="ch" forName="ellipse5" refType="h" fact="0.5228"/>
            <dgm:constr type="w" for="ch" forName="ellipse5" refType="w" fact="0.0899"/>
            <dgm:constr type="h" for="ch" forName="ellipse5" refType="h" fact="0.0851"/>
          </dgm:constrLst>
        </dgm:else>
      </dgm:choose>
      <dgm:forEach name="Name39" axis="ch ch" ptType="node node" st="1 1" cnt="1 1">
        <dgm:layoutNode name="childText1_1"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1" styleLbl="vennNode1">
          <dgm:alg type="sp"/>
          <dgm:shape xmlns:r="http://schemas.openxmlformats.org/officeDocument/2006/relationships" type="ellipse" r:blip="">
            <dgm:adjLst/>
          </dgm:shape>
          <dgm:presOf/>
        </dgm:layoutNode>
        <dgm:layoutNode name="ellipse2" styleLbl="vennNode1">
          <dgm:alg type="sp"/>
          <dgm:shape xmlns:r="http://schemas.openxmlformats.org/officeDocument/2006/relationships" type="ellipse" r:blip="">
            <dgm:adjLst/>
          </dgm:shape>
          <dgm:presOf/>
        </dgm:layoutNode>
      </dgm:forEach>
      <dgm:forEach name="Name40" axis="ch ch" ptType="node node" st="1 2" cnt="1 1">
        <dgm:layoutNode name="childText1_2"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3" styleLbl="vennNode1">
          <dgm:alg type="sp"/>
          <dgm:shape xmlns:r="http://schemas.openxmlformats.org/officeDocument/2006/relationships" type="ellipse" r:blip="">
            <dgm:adjLst/>
          </dgm:shape>
          <dgm:presOf/>
        </dgm:layoutNode>
      </dgm:forEach>
      <dgm:forEach name="Name41" axis="ch ch" ptType="node node" st="1 3" cnt="1 1">
        <dgm:layoutNode name="childText1_3"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forEach name="Name42" axis="ch ch" ptType="node node" st="1 4" cnt="1 1">
        <dgm:layoutNode name="childText1_4"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4" styleLbl="vennNode1">
          <dgm:alg type="sp"/>
          <dgm:shape xmlns:r="http://schemas.openxmlformats.org/officeDocument/2006/relationships" type="ellipse" r:blip="">
            <dgm:adjLst/>
          </dgm:shape>
          <dgm:presOf/>
        </dgm:layoutNode>
        <dgm:layoutNode name="ellipse5" styleLbl="vennNode1">
          <dgm:alg type="sp"/>
          <dgm:shape xmlns:r="http://schemas.openxmlformats.org/officeDocument/2006/relationships" type="ellipse" r:blip="">
            <dgm:adjLst/>
          </dgm:shape>
          <dgm:presOf/>
        </dgm:layoutNode>
      </dgm:forEach>
    </dgm:layoutNode>
    <dgm:choose name="Name43">
      <dgm:if name="Name44" axis="ch ch" ptType="node node" st="3 1" cnt="1 0" func="cnt" op="gte" val="1">
        <dgm:layoutNode name="rightChild">
          <dgm:varLst>
            <dgm:chMax val="0"/>
            <dgm:chPref val="0"/>
          </dgm:varLst>
          <dgm:alg type="tx"/>
          <dgm:shape xmlns:r="http://schemas.openxmlformats.org/officeDocument/2006/relationships" type="ellipse" r:blip="">
            <dgm:adjLst/>
          </dgm:shape>
          <dgm:presOf axis="ch des"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5"/>
    </dgm:choose>
    <dgm:layoutNode name="parentText1" styleLbl="revTx">
      <dgm:varLst>
        <dgm:chMax val="4"/>
        <dgm:chPref val="3"/>
        <dgm:bulletEnabled val="1"/>
      </dgm:varLst>
      <dgm:alg type="tx"/>
      <dgm:shape xmlns:r="http://schemas.openxmlformats.org/officeDocument/2006/relationships" type="rect" r:blip="">
        <dgm:adjLst/>
      </dgm:shap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Def>
</file>

<file path=ppt/diagrams/layout2.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3.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8/30/2019</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8/30/2019</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err="1"/>
              <a:t>What</a:t>
            </a:r>
            <a:r>
              <a:rPr lang="sv-SE" dirty="0"/>
              <a:t> I </a:t>
            </a:r>
            <a:r>
              <a:rPr lang="sv-SE" dirty="0" err="1"/>
              <a:t>will</a:t>
            </a:r>
            <a:r>
              <a:rPr lang="sv-SE" dirty="0"/>
              <a:t> </a:t>
            </a:r>
            <a:r>
              <a:rPr lang="sv-SE" dirty="0" err="1"/>
              <a:t>add</a:t>
            </a:r>
            <a:r>
              <a:rPr lang="sv-SE" dirty="0"/>
              <a:t> </a:t>
            </a:r>
            <a:r>
              <a:rPr lang="sv-SE" dirty="0" err="1"/>
              <a:t>this</a:t>
            </a:r>
            <a:r>
              <a:rPr lang="sv-SE" dirty="0"/>
              <a:t> </a:t>
            </a:r>
            <a:r>
              <a:rPr lang="sv-SE" dirty="0" err="1"/>
              <a:t>year</a:t>
            </a:r>
            <a:r>
              <a:rPr lang="sv-SE" dirty="0"/>
              <a:t> is a </a:t>
            </a:r>
            <a:r>
              <a:rPr lang="sv-SE" dirty="0" err="1"/>
              <a:t>quantiative</a:t>
            </a:r>
            <a:r>
              <a:rPr lang="sv-SE" dirty="0"/>
              <a:t> </a:t>
            </a:r>
            <a:r>
              <a:rPr lang="sv-SE" dirty="0" err="1"/>
              <a:t>model</a:t>
            </a:r>
            <a:r>
              <a:rPr lang="sv-SE" dirty="0"/>
              <a:t> </a:t>
            </a:r>
            <a:r>
              <a:rPr lang="sv-SE" dirty="0" err="1"/>
              <a:t>that</a:t>
            </a:r>
            <a:r>
              <a:rPr lang="sv-SE" dirty="0"/>
              <a:t> fits </a:t>
            </a:r>
            <a:r>
              <a:rPr lang="sv-SE" dirty="0" err="1"/>
              <a:t>very</a:t>
            </a:r>
            <a:r>
              <a:rPr lang="sv-SE" baseline="0" dirty="0"/>
              <a:t> </a:t>
            </a:r>
            <a:r>
              <a:rPr lang="sv-SE" baseline="0" dirty="0" err="1"/>
              <a:t>well</a:t>
            </a:r>
            <a:r>
              <a:rPr lang="sv-SE" baseline="0" dirty="0"/>
              <a:t> </a:t>
            </a:r>
            <a:r>
              <a:rPr lang="sv-SE" baseline="0" dirty="0" err="1"/>
              <a:t>with</a:t>
            </a:r>
            <a:r>
              <a:rPr lang="sv-SE" baseline="0" dirty="0"/>
              <a:t> the rest </a:t>
            </a:r>
            <a:r>
              <a:rPr lang="sv-SE" baseline="0" dirty="0" err="1"/>
              <a:t>of</a:t>
            </a:r>
            <a:r>
              <a:rPr lang="sv-SE" baseline="0" dirty="0"/>
              <a:t> the data, </a:t>
            </a:r>
            <a:r>
              <a:rPr lang="sv-SE" baseline="0" dirty="0" err="1"/>
              <a:t>namely</a:t>
            </a:r>
            <a:r>
              <a:rPr lang="sv-SE" baseline="0" dirty="0"/>
              <a:t> the Price </a:t>
            </a:r>
            <a:r>
              <a:rPr lang="sv-SE" baseline="0" dirty="0" err="1"/>
              <a:t>equation</a:t>
            </a:r>
            <a:r>
              <a:rPr lang="sv-SE" baseline="0" dirty="0"/>
              <a:t>. So </a:t>
            </a:r>
            <a:r>
              <a:rPr lang="sv-SE" baseline="0" dirty="0" err="1"/>
              <a:t>if</a:t>
            </a:r>
            <a:r>
              <a:rPr lang="sv-SE" baseline="0" dirty="0"/>
              <a:t> </a:t>
            </a:r>
            <a:r>
              <a:rPr lang="sv-SE" baseline="0" dirty="0" err="1"/>
              <a:t>you</a:t>
            </a:r>
            <a:r>
              <a:rPr lang="sv-SE" baseline="0" dirty="0"/>
              <a:t> </a:t>
            </a:r>
            <a:r>
              <a:rPr lang="sv-SE" baseline="0" dirty="0" err="1"/>
              <a:t>think</a:t>
            </a:r>
            <a:r>
              <a:rPr lang="sv-SE" baseline="0" dirty="0"/>
              <a:t> </a:t>
            </a:r>
            <a:r>
              <a:rPr lang="sv-SE" baseline="0" dirty="0" err="1"/>
              <a:t>of</a:t>
            </a:r>
            <a:r>
              <a:rPr lang="sv-SE" baseline="0" dirty="0"/>
              <a:t> the </a:t>
            </a:r>
            <a:r>
              <a:rPr lang="sv-SE" baseline="0" dirty="0" err="1"/>
              <a:t>background</a:t>
            </a:r>
            <a:r>
              <a:rPr lang="sv-SE" baseline="0" dirty="0"/>
              <a:t> as </a:t>
            </a:r>
            <a:r>
              <a:rPr lang="sv-SE" baseline="0" dirty="0" err="1"/>
              <a:t>illustrating</a:t>
            </a:r>
            <a:r>
              <a:rPr lang="sv-SE" baseline="0" dirty="0"/>
              <a:t> ND </a:t>
            </a:r>
            <a:r>
              <a:rPr lang="sv-SE" baseline="0" dirty="0" err="1"/>
              <a:t>professionals</a:t>
            </a:r>
            <a:r>
              <a:rPr lang="sv-SE" baseline="0" dirty="0"/>
              <a:t> </a:t>
            </a:r>
            <a:r>
              <a:rPr lang="sv-SE" baseline="0" dirty="0" err="1"/>
              <a:t>collectively</a:t>
            </a:r>
            <a:r>
              <a:rPr lang="sv-SE" baseline="0" dirty="0"/>
              <a:t> </a:t>
            </a:r>
            <a:r>
              <a:rPr lang="sv-SE" baseline="0" dirty="0" err="1"/>
              <a:t>managing</a:t>
            </a:r>
            <a:r>
              <a:rPr lang="sv-SE" baseline="0" dirty="0"/>
              <a:t> a common pool </a:t>
            </a:r>
            <a:r>
              <a:rPr lang="sv-SE" baseline="0" dirty="0" err="1"/>
              <a:t>resource</a:t>
            </a:r>
            <a:r>
              <a:rPr lang="sv-SE" baseline="0" dirty="0"/>
              <a:t>, IFAPE, the Price </a:t>
            </a:r>
            <a:r>
              <a:rPr lang="sv-SE" baseline="0" dirty="0" err="1"/>
              <a:t>equation</a:t>
            </a:r>
            <a:r>
              <a:rPr lang="sv-SE" baseline="0" dirty="0"/>
              <a:t> </a:t>
            </a:r>
            <a:r>
              <a:rPr lang="sv-SE" baseline="0" dirty="0" err="1"/>
              <a:t>will</a:t>
            </a:r>
            <a:r>
              <a:rPr lang="sv-SE" baseline="0" dirty="0"/>
              <a:t> </a:t>
            </a:r>
            <a:r>
              <a:rPr lang="sv-SE" baseline="0" dirty="0" err="1"/>
              <a:t>add</a:t>
            </a:r>
            <a:r>
              <a:rPr lang="sv-SE" baseline="0" dirty="0"/>
              <a:t> </a:t>
            </a:r>
            <a:r>
              <a:rPr lang="sv-SE" baseline="0" dirty="0" err="1"/>
              <a:t>generality</a:t>
            </a:r>
            <a:r>
              <a:rPr lang="sv-SE" baseline="0" dirty="0"/>
              <a:t> as </a:t>
            </a:r>
            <a:r>
              <a:rPr lang="sv-SE" baseline="0" dirty="0" err="1"/>
              <a:t>well</a:t>
            </a:r>
            <a:r>
              <a:rPr lang="sv-SE" baseline="0" dirty="0"/>
              <a:t> as precision </a:t>
            </a:r>
            <a:r>
              <a:rPr lang="sv-SE" baseline="0" dirty="0" err="1"/>
              <a:t>to</a:t>
            </a:r>
            <a:r>
              <a:rPr lang="sv-SE" baseline="0" dirty="0"/>
              <a:t> the </a:t>
            </a:r>
            <a:r>
              <a:rPr lang="sv-SE" baseline="0" dirty="0" err="1"/>
              <a:t>earlier</a:t>
            </a:r>
            <a:r>
              <a:rPr lang="sv-SE" baseline="0" dirty="0"/>
              <a:t> </a:t>
            </a:r>
            <a:r>
              <a:rPr lang="sv-SE" baseline="0" dirty="0" err="1"/>
              <a:t>theory</a:t>
            </a:r>
            <a:r>
              <a:rPr lang="sv-SE" baseline="0" dirty="0"/>
              <a:t>.  It </a:t>
            </a:r>
            <a:r>
              <a:rPr lang="sv-SE" baseline="0" dirty="0" err="1"/>
              <a:t>will</a:t>
            </a:r>
            <a:r>
              <a:rPr lang="sv-SE" baseline="0" dirty="0"/>
              <a:t> </a:t>
            </a:r>
            <a:r>
              <a:rPr lang="sv-SE" baseline="0" dirty="0" err="1"/>
              <a:t>also</a:t>
            </a:r>
            <a:r>
              <a:rPr lang="sv-SE" baseline="0" dirty="0"/>
              <a:t> </a:t>
            </a:r>
            <a:r>
              <a:rPr lang="sv-SE" baseline="0" dirty="0" err="1"/>
              <a:t>help</a:t>
            </a:r>
            <a:r>
              <a:rPr lang="sv-SE" baseline="0" dirty="0"/>
              <a:t> </a:t>
            </a:r>
            <a:r>
              <a:rPr lang="sv-SE" baseline="0" dirty="0" err="1"/>
              <a:t>to</a:t>
            </a:r>
            <a:r>
              <a:rPr lang="sv-SE" baseline="0" dirty="0"/>
              <a:t> </a:t>
            </a:r>
            <a:r>
              <a:rPr lang="sv-SE" baseline="0" dirty="0" err="1"/>
              <a:t>formulate</a:t>
            </a:r>
            <a:r>
              <a:rPr lang="sv-SE" baseline="0" dirty="0"/>
              <a:t> testable </a:t>
            </a:r>
            <a:r>
              <a:rPr lang="sv-SE" baseline="0" dirty="0" err="1"/>
              <a:t>quantitative</a:t>
            </a:r>
            <a:r>
              <a:rPr lang="sv-SE" baseline="0" dirty="0"/>
              <a:t> </a:t>
            </a:r>
            <a:r>
              <a:rPr lang="sv-SE" baseline="0" dirty="0" err="1"/>
              <a:t>hypotheses</a:t>
            </a:r>
            <a:r>
              <a:rPr lang="sv-SE" baseline="0" dirty="0"/>
              <a:t>.</a:t>
            </a:r>
            <a:endParaRPr lang="sv-SE" dirty="0"/>
          </a:p>
        </p:txBody>
      </p:sp>
      <p:sp>
        <p:nvSpPr>
          <p:cNvPr id="4" name="Platshållare för bildnummer 3"/>
          <p:cNvSpPr>
            <a:spLocks noGrp="1"/>
          </p:cNvSpPr>
          <p:nvPr>
            <p:ph type="sldNum" sz="quarter" idx="10"/>
          </p:nvPr>
        </p:nvSpPr>
        <p:spPr/>
        <p:txBody>
          <a:bodyPr/>
          <a:lstStyle/>
          <a:p>
            <a:fld id="{8530193B-564F-4854-8A52-728F3FB19C85}" type="slidenum">
              <a:rPr lang="en-US" noProof="0" smtClean="0"/>
              <a:t>9</a:t>
            </a:fld>
            <a:endParaRPr lang="en-US" noProof="0" dirty="0"/>
          </a:p>
        </p:txBody>
      </p:sp>
    </p:spTree>
    <p:extLst>
      <p:ext uri="{BB962C8B-B14F-4D97-AF65-F5344CB8AC3E}">
        <p14:creationId xmlns:p14="http://schemas.microsoft.com/office/powerpoint/2010/main" val="2801406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The Price </a:t>
            </a:r>
            <a:r>
              <a:rPr lang="sv-SE" dirty="0" err="1"/>
              <a:t>equation</a:t>
            </a:r>
            <a:r>
              <a:rPr lang="sv-SE" dirty="0"/>
              <a:t> </a:t>
            </a:r>
            <a:r>
              <a:rPr lang="sv-SE" dirty="0" err="1"/>
              <a:t>describes</a:t>
            </a:r>
            <a:r>
              <a:rPr lang="sv-SE" dirty="0"/>
              <a:t> the evolution </a:t>
            </a:r>
            <a:r>
              <a:rPr lang="sv-SE" dirty="0" err="1"/>
              <a:t>of</a:t>
            </a:r>
            <a:r>
              <a:rPr lang="sv-SE" dirty="0"/>
              <a:t> populations </a:t>
            </a:r>
            <a:r>
              <a:rPr lang="sv-SE" dirty="0" err="1"/>
              <a:t>across</a:t>
            </a:r>
            <a:r>
              <a:rPr lang="sv-SE" dirty="0"/>
              <a:t> generations, or </a:t>
            </a:r>
            <a:r>
              <a:rPr lang="sv-SE" dirty="0" err="1"/>
              <a:t>cycles</a:t>
            </a:r>
            <a:r>
              <a:rPr lang="sv-SE" dirty="0"/>
              <a:t>.</a:t>
            </a:r>
            <a:r>
              <a:rPr lang="sv-SE" baseline="0" dirty="0"/>
              <a:t> </a:t>
            </a:r>
            <a:r>
              <a:rPr lang="sv-SE" baseline="0" dirty="0" err="1"/>
              <a:t>Importantly</a:t>
            </a:r>
            <a:r>
              <a:rPr lang="sv-SE" baseline="0" dirty="0"/>
              <a:t>, the populations </a:t>
            </a:r>
            <a:r>
              <a:rPr lang="sv-SE" baseline="0" dirty="0" err="1"/>
              <a:t>can</a:t>
            </a:r>
            <a:r>
              <a:rPr lang="sv-SE" baseline="0" dirty="0"/>
              <a:t> be </a:t>
            </a:r>
            <a:r>
              <a:rPr lang="sv-SE" baseline="0" dirty="0" err="1"/>
              <a:t>of</a:t>
            </a:r>
            <a:r>
              <a:rPr lang="sv-SE" baseline="0" dirty="0"/>
              <a:t> </a:t>
            </a:r>
            <a:r>
              <a:rPr lang="sv-SE" baseline="0" dirty="0" err="1"/>
              <a:t>any</a:t>
            </a:r>
            <a:r>
              <a:rPr lang="sv-SE" baseline="0" dirty="0"/>
              <a:t> sort.</a:t>
            </a:r>
            <a:endParaRPr lang="sv-SE" dirty="0"/>
          </a:p>
        </p:txBody>
      </p:sp>
      <p:sp>
        <p:nvSpPr>
          <p:cNvPr id="4" name="Platshållare för bildnummer 3"/>
          <p:cNvSpPr>
            <a:spLocks noGrp="1"/>
          </p:cNvSpPr>
          <p:nvPr>
            <p:ph type="sldNum" sz="quarter" idx="10"/>
          </p:nvPr>
        </p:nvSpPr>
        <p:spPr/>
        <p:txBody>
          <a:bodyPr/>
          <a:lstStyle/>
          <a:p>
            <a:fld id="{8530193B-564F-4854-8A52-728F3FB19C85}" type="slidenum">
              <a:rPr lang="en-US" noProof="0" smtClean="0"/>
              <a:t>10</a:t>
            </a:fld>
            <a:endParaRPr lang="en-US" noProof="0" dirty="0"/>
          </a:p>
        </p:txBody>
      </p:sp>
    </p:spTree>
    <p:extLst>
      <p:ext uri="{BB962C8B-B14F-4D97-AF65-F5344CB8AC3E}">
        <p14:creationId xmlns:p14="http://schemas.microsoft.com/office/powerpoint/2010/main" val="1656246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Vänstersida: Där det inte finns en variation kan inte det naturliga urvalet jobba, finns inget att selektera på. Om variationen mellan grupper är stor men variation inom grupper är liten, så finns det förutsättningar för selektion på gruppnivå, och vice versa. Om variationen finns mellan grupper kommer samarbetande grupper vinna eftersom en samarbetande grupp slår en grupp av egoister.</a:t>
            </a:r>
          </a:p>
          <a:p>
            <a:endParaRPr lang="sv-SE" dirty="0"/>
          </a:p>
          <a:p>
            <a:r>
              <a:rPr lang="sv-SE" dirty="0"/>
              <a:t>Högersida: Urvalstryck på individer innebär att egoistiska avhopparstrategier kommer att dominera eftersom det alltid har minst kostnader i frånvaro av gruppselektion. Om selektionstrycket finns på gruppnivå kommer samarbetsstrategier att gynnas och spridas i populationen. </a:t>
            </a:r>
          </a:p>
          <a:p>
            <a:endParaRPr lang="sv-SE" dirty="0"/>
          </a:p>
          <a:p>
            <a:r>
              <a:rPr lang="sv-SE" dirty="0"/>
              <a:t>Om vi har en situation där selektionen kan jobba främst på gruppnivå </a:t>
            </a:r>
            <a:r>
              <a:rPr lang="sv-SE" dirty="0" err="1"/>
              <a:t>pga</a:t>
            </a:r>
            <a:r>
              <a:rPr lang="sv-SE" dirty="0"/>
              <a:t> av variationen (högersida), och detta väger tyngre än om urvalstrycket är på grupper eller individer (vänstersida), så kommer samarbetsstrategier att selekteras.     </a:t>
            </a:r>
          </a:p>
          <a:p>
            <a:endParaRPr lang="sv-SE" dirty="0"/>
          </a:p>
          <a:p>
            <a:r>
              <a:rPr lang="sv-SE" dirty="0"/>
              <a:t>Memo: Genomsnittet av x kommer att öka om det första ledet till höger, som alltid är positivt så långe vi pratar om altruism, är större än det andra ledet till höger, som alltid kommer att vara negativt så länge vi pratar om altruism. Tex om vi har 2 i det första ledet och -1 i det andra, så blir 2-1=1, dvs delta = 1. En ökning. Om vi har 3 i det första och -4 i det andra, så 3-4 = -1, en minskning av altruism. </a:t>
            </a:r>
          </a:p>
          <a:p>
            <a:endParaRPr lang="sv-SE" dirty="0"/>
          </a:p>
          <a:p>
            <a:r>
              <a:rPr lang="sv-SE" dirty="0"/>
              <a:t>Varför </a:t>
            </a:r>
            <a:r>
              <a:rPr lang="sv-SE" dirty="0" err="1"/>
              <a:t>Turchin</a:t>
            </a:r>
            <a:r>
              <a:rPr lang="sv-SE" dirty="0"/>
              <a:t> anser att kvoten till höger ska vara liten för att altruism ska etableras som dominant är lite oklart. Varför är det inte bättre att den är stor till förmån för gruppselektion? …the </a:t>
            </a:r>
            <a:r>
              <a:rPr lang="sv-SE" dirty="0" err="1"/>
              <a:t>easier</a:t>
            </a:r>
            <a:r>
              <a:rPr lang="sv-SE" dirty="0"/>
              <a:t> for the </a:t>
            </a:r>
            <a:r>
              <a:rPr lang="sv-SE" dirty="0" err="1"/>
              <a:t>inequality</a:t>
            </a:r>
            <a:r>
              <a:rPr lang="sv-SE" dirty="0"/>
              <a:t> to </a:t>
            </a:r>
            <a:r>
              <a:rPr lang="sv-SE" dirty="0" err="1"/>
              <a:t>hold</a:t>
            </a:r>
            <a:r>
              <a:rPr lang="sv-SE" dirty="0"/>
              <a:t>… </a:t>
            </a:r>
            <a:r>
              <a:rPr lang="sv-SE" dirty="0" err="1"/>
              <a:t>hmm</a:t>
            </a:r>
            <a:r>
              <a:rPr lang="sv-SE" dirty="0"/>
              <a:t>…</a:t>
            </a:r>
          </a:p>
        </p:txBody>
      </p:sp>
      <p:sp>
        <p:nvSpPr>
          <p:cNvPr id="4" name="Platshållare för bildnummer 3"/>
          <p:cNvSpPr>
            <a:spLocks noGrp="1"/>
          </p:cNvSpPr>
          <p:nvPr>
            <p:ph type="sldNum" sz="quarter" idx="10"/>
          </p:nvPr>
        </p:nvSpPr>
        <p:spPr/>
        <p:txBody>
          <a:bodyPr/>
          <a:lstStyle/>
          <a:p>
            <a:fld id="{50C931D1-C67F-4550-9D6F-A1EA6994C1D1}" type="slidenum">
              <a:rPr lang="sv-SE" smtClean="0">
                <a:solidFill>
                  <a:prstClr val="black"/>
                </a:solidFill>
              </a:rPr>
              <a:pPr/>
              <a:t>18</a:t>
            </a:fld>
            <a:endParaRPr lang="sv-SE">
              <a:solidFill>
                <a:prstClr val="black"/>
              </a:solidFill>
            </a:endParaRPr>
          </a:p>
        </p:txBody>
      </p:sp>
    </p:spTree>
    <p:extLst>
      <p:ext uri="{BB962C8B-B14F-4D97-AF65-F5344CB8AC3E}">
        <p14:creationId xmlns:p14="http://schemas.microsoft.com/office/powerpoint/2010/main" val="5465022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10"/>
          </p:nvPr>
        </p:nvSpPr>
        <p:spPr/>
        <p:txBody>
          <a:bodyPr/>
          <a:lstStyle/>
          <a:p>
            <a:fld id="{50C931D1-C67F-4550-9D6F-A1EA6994C1D1}" type="slidenum">
              <a:rPr lang="sv-SE" smtClean="0">
                <a:solidFill>
                  <a:prstClr val="black"/>
                </a:solidFill>
              </a:rPr>
              <a:pPr/>
              <a:t>24</a:t>
            </a:fld>
            <a:endParaRPr lang="sv-SE">
              <a:solidFill>
                <a:prstClr val="black"/>
              </a:solidFill>
            </a:endParaRPr>
          </a:p>
        </p:txBody>
      </p:sp>
    </p:spTree>
    <p:extLst>
      <p:ext uri="{BB962C8B-B14F-4D97-AF65-F5344CB8AC3E}">
        <p14:creationId xmlns:p14="http://schemas.microsoft.com/office/powerpoint/2010/main" val="11492338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noProof="0"/>
              <a:t>Klicka här för att ändra mall för underrubrikformat</a:t>
            </a:r>
            <a:endParaRPr lang="en-US"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Rubrik och innehål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vå delar">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sv-SE" noProof="0"/>
              <a:t>Klicka här för att ändra mall för rubrikformat</a:t>
            </a:r>
            <a:endParaRPr lang="en-US" noProof="0"/>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 kolumner">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sv-SE" noProof="0"/>
              <a:t>Klicka här för att ändra mall för rubrikformat</a:t>
            </a:r>
            <a:endParaRPr lang="en-US" noProof="0"/>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sv-SE" noProof="0"/>
              <a:t>Klicka här för att ändra mall för rubrikformat</a:t>
            </a:r>
            <a:endParaRPr lang="en-US" noProof="0"/>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Rubrikbild">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Avsnittsrubrik">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sv-SE" noProof="0"/>
              <a:t>Klicka här för att ändra mall för rubrikformat</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noProof="0"/>
              <a:t>Klicka här för att ändra mall för underrubrikformat</a:t>
            </a:r>
            <a:endParaRPr lang="en-US" noProof="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Endast rubri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sv-SE" noProof="0"/>
              <a:t>Klicka här för att ändra format på bakgrundstexten</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Tom">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Rubrikbi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t">
            <a:normAutofit/>
          </a:bodyPr>
          <a:lstStyle>
            <a:lvl1pPr algn="l">
              <a:defRPr sz="5400"/>
            </a:lvl1pPr>
          </a:lstStyle>
          <a:p>
            <a:r>
              <a:rPr lang="sv-SE"/>
              <a:t>Klicka här för att ändra format</a:t>
            </a:r>
            <a:endParaRPr lang="en-US" dirty="0"/>
          </a:p>
        </p:txBody>
      </p:sp>
      <p:sp>
        <p:nvSpPr>
          <p:cNvPr id="3" name="Subtitle 2"/>
          <p:cNvSpPr>
            <a:spLocks noGrp="1"/>
          </p:cNvSpPr>
          <p:nvPr>
            <p:ph type="subTitle" idx="1"/>
          </p:nvPr>
        </p:nvSpPr>
        <p:spPr>
          <a:xfrm>
            <a:off x="914400" y="3602038"/>
            <a:ext cx="9144000" cy="1655762"/>
          </a:xfr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format på underrubrik i bakgrunden</a:t>
            </a:r>
            <a:endParaRPr lang="en-US" dirty="0"/>
          </a:p>
        </p:txBody>
      </p:sp>
      <p:sp>
        <p:nvSpPr>
          <p:cNvPr id="4" name="Date Placeholder 3"/>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sv-SE"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7153548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sv-SE" noProof="0"/>
              <a:t>Klicka här för att ändra mall för rubrikformat</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noProof="0"/>
              <a:t>Klicka här för att ändra mall för underrubrikformat</a:t>
            </a:r>
            <a:endParaRPr lang="en-US" noProof="0"/>
          </a:p>
        </p:txBody>
      </p:sp>
    </p:spTree>
    <p:extLst>
      <p:ext uri="{BB962C8B-B14F-4D97-AF65-F5344CB8AC3E}">
        <p14:creationId xmlns:p14="http://schemas.microsoft.com/office/powerpoint/2010/main" val="18202728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obj" preserve="1">
  <p:cSld name="Rubrik och innehål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a:t>Klicka här för att ändra format</a:t>
            </a:r>
            <a:endParaRPr lang="en-US" dirty="0"/>
          </a:p>
        </p:txBody>
      </p:sp>
      <p:sp>
        <p:nvSpPr>
          <p:cNvPr id="3" name="Content Placeholder 2"/>
          <p:cNvSpPr>
            <a:spLocks noGrp="1"/>
          </p:cNvSpPr>
          <p:nvPr>
            <p:ph idx="1"/>
          </p:nvPr>
        </p:nvSpPr>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4" name="Date Placeholder 3"/>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64170393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secHead" preserve="1">
  <p:cSld name="Avsnittsrubrik">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sv-SE"/>
              <a:t>Klicka här för att ändra format</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Date Placeholder 3"/>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40636503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woObj" preserve="1">
  <p:cSld name="Två innehållsdela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a:t>Klicka här för att ändra format</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5" name="Date Placeholder 4"/>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8554853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woTxTwoObj" preserve="1">
  <p:cSld name="Jämförelse">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sv-SE"/>
              <a:t>Klicka här för att ändra format</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4" name="Content Placeholder 3"/>
          <p:cNvSpPr>
            <a:spLocks noGrp="1"/>
          </p:cNvSpPr>
          <p:nvPr>
            <p:ph sz="half" idx="2"/>
          </p:nvPr>
        </p:nvSpPr>
        <p:spPr>
          <a:xfrm>
            <a:off x="839789" y="2505075"/>
            <a:ext cx="5157787"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6" name="Content Placeholder 5"/>
          <p:cNvSpPr>
            <a:spLocks noGrp="1"/>
          </p:cNvSpPr>
          <p:nvPr>
            <p:ph sz="quarter" idx="4"/>
          </p:nvPr>
        </p:nvSpPr>
        <p:spPr>
          <a:xfrm>
            <a:off x="6172201" y="2505075"/>
            <a:ext cx="5183188"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7" name="Date Placeholder 6"/>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8" name="Footer Placeholder 7"/>
          <p:cNvSpPr>
            <a:spLocks noGrp="1"/>
          </p:cNvSpPr>
          <p:nvPr>
            <p:ph type="ftr" sz="quarter" idx="11"/>
          </p:nvPr>
        </p:nvSpPr>
        <p:spPr/>
        <p:txBody>
          <a:bodyPr/>
          <a:lstStyle/>
          <a:p>
            <a:endParaRPr lang="sv-SE">
              <a:solidFill>
                <a:prstClr val="black">
                  <a:tint val="75000"/>
                </a:prstClr>
              </a:solidFill>
            </a:endParaRPr>
          </a:p>
        </p:txBody>
      </p:sp>
      <p:sp>
        <p:nvSpPr>
          <p:cNvPr id="9" name="Slide Number Placeholder 8"/>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828763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Only" preserve="1">
  <p:cSld name="Endast rubri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a:t>Klicka här för att ändra format</a:t>
            </a:r>
            <a:endParaRPr lang="en-US" dirty="0"/>
          </a:p>
        </p:txBody>
      </p:sp>
      <p:sp>
        <p:nvSpPr>
          <p:cNvPr id="3" name="Date Placeholder 2"/>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4" name="Footer Placeholder 3"/>
          <p:cNvSpPr>
            <a:spLocks noGrp="1"/>
          </p:cNvSpPr>
          <p:nvPr>
            <p:ph type="ftr" sz="quarter" idx="11"/>
          </p:nvPr>
        </p:nvSpPr>
        <p:spPr/>
        <p:txBody>
          <a:bodyPr/>
          <a:lstStyle/>
          <a:p>
            <a:endParaRPr lang="sv-SE">
              <a:solidFill>
                <a:prstClr val="black">
                  <a:tint val="75000"/>
                </a:prstClr>
              </a:solidFill>
            </a:endParaRPr>
          </a:p>
        </p:txBody>
      </p:sp>
      <p:sp>
        <p:nvSpPr>
          <p:cNvPr id="5" name="Slide Number Placeholder 4"/>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152008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blank" preserve="1">
  <p:cSld name="Tom">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3" name="Footer Placeholder 2"/>
          <p:cNvSpPr>
            <a:spLocks noGrp="1"/>
          </p:cNvSpPr>
          <p:nvPr>
            <p:ph type="ftr" sz="quarter" idx="11"/>
          </p:nvPr>
        </p:nvSpPr>
        <p:spPr/>
        <p:txBody>
          <a:bodyPr/>
          <a:lstStyle/>
          <a:p>
            <a:endParaRPr lang="sv-SE">
              <a:solidFill>
                <a:prstClr val="black">
                  <a:tint val="75000"/>
                </a:prstClr>
              </a:solidFill>
            </a:endParaRPr>
          </a:p>
        </p:txBody>
      </p:sp>
      <p:sp>
        <p:nvSpPr>
          <p:cNvPr id="4" name="Slide Number Placeholder 3"/>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0251582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objTx" preserve="1">
  <p:cSld name="Innehåll med bildtext">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sv-SE"/>
              <a:t>Klicka här för att ändra format</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Date Placeholder 4"/>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34402609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picTx" preserve="1">
  <p:cSld name="Bild med bildtext">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sv-SE"/>
              <a:t>Klicka här för att ändra format</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a:t>Klicka på ikonen för att lägga till en bild</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Date Placeholder 4"/>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9538182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vertTx" preserve="1">
  <p:cSld name="Rubrik och lodrä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v-SE"/>
              <a:t>Klicka här för att ändra format</a:t>
            </a:r>
            <a:endParaRPr lang="en-US" dirty="0"/>
          </a:p>
        </p:txBody>
      </p:sp>
      <p:sp>
        <p:nvSpPr>
          <p:cNvPr id="3" name="Vertical Text Placeholder 2"/>
          <p:cNvSpPr>
            <a:spLocks noGrp="1"/>
          </p:cNvSpPr>
          <p:nvPr>
            <p:ph type="body" orient="vert" idx="1"/>
          </p:nvPr>
        </p:nvSpPr>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4" name="Date Placeholder 3"/>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07827119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Lodrät rubrik och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sv-SE"/>
              <a:t>Klicka här för att ändra format</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endParaRPr lang="en-US" dirty="0"/>
          </a:p>
        </p:txBody>
      </p:sp>
      <p:sp>
        <p:nvSpPr>
          <p:cNvPr id="4" name="Date Placeholder 3"/>
          <p:cNvSpPr>
            <a:spLocks noGrp="1"/>
          </p:cNvSpPr>
          <p:nvPr>
            <p:ph type="dt" sz="half" idx="10"/>
          </p:nvPr>
        </p:nvSpPr>
        <p:spPr/>
        <p:txBody>
          <a:bodyPr/>
          <a:lstStyle/>
          <a:p>
            <a:fld id="{6EB1D250-7B98-4DFB-A4FD-61743806032D}" type="datetimeFigureOut">
              <a:rPr lang="sv-SE" smtClean="0">
                <a:solidFill>
                  <a:prstClr val="black">
                    <a:tint val="75000"/>
                  </a:prstClr>
                </a:solidFill>
              </a:rPr>
              <a:pPr/>
              <a:t>2019-08-30</a:t>
            </a:fld>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534EC4E-653F-44F8-91A4-8055E33ABF2E}"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2796534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sv-SE" noProof="0"/>
              <a:t>Klicka här för att ändra mall för rubrikformat</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noProof="0"/>
              <a:t>Klicka här för att ändra mall för underrubrikformat</a:t>
            </a:r>
            <a:endParaRPr lang="en-US" noProof="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sv-SE" noProof="0"/>
              <a:t>Klicka här för att ändra mall för rubrikformat</a:t>
            </a:r>
            <a:endParaRPr lang="en-US"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sv-SE" noProof="0"/>
              <a:t>Klicka här för att ändra mall för rubrikformat</a:t>
            </a:r>
            <a:endParaRPr lang="en-US" noProof="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Jämförelse">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noProof="0"/>
              <a:t>Klicka här för att ändra format på bakgrundstexten</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sv-SE" noProof="0"/>
              <a:t>Klicka här för att ändra mall för rubrikformat</a:t>
            </a:r>
            <a:endParaRPr lang="en-US" noProof="0"/>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sv-SE" noProof="0"/>
              <a:t>Klicka här för att ändra format på bakgrundstexten</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sv-SE" noProof="0"/>
              <a:t>Klicka här för att ändra mall för rubrikformat</a:t>
            </a:r>
            <a:endParaRPr lang="en-U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image" Target="../media/image1.jpe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sv-SE" noProof="0"/>
              <a:t>Klicka här för att ändra format på bakgrundstexten</a:t>
            </a:r>
          </a:p>
          <a:p>
            <a:pPr lvl="1"/>
            <a:r>
              <a:rPr lang="sv-SE" noProof="0"/>
              <a:t>Nivå två</a:t>
            </a:r>
          </a:p>
          <a:p>
            <a:pPr lvl="2"/>
            <a:r>
              <a:rPr lang="sv-SE" noProof="0"/>
              <a:t>Nivå tre</a:t>
            </a:r>
          </a:p>
          <a:p>
            <a:pPr lvl="3"/>
            <a:r>
              <a:rPr lang="sv-SE" noProof="0"/>
              <a:t>Nivå fyra</a:t>
            </a:r>
          </a:p>
          <a:p>
            <a:pPr lvl="4"/>
            <a:r>
              <a:rPr lang="sv-SE" noProof="0"/>
              <a:t>Nivå fem</a:t>
            </a:r>
            <a:endParaRPr lang="en-US" noProof="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sv-SE" dirty="0"/>
              <a:t>Klicka här för att ändra format</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dirty="0"/>
              <a:t>Klicka här för att ändra format på bakgrundstexten</a:t>
            </a:r>
          </a:p>
          <a:p>
            <a:pPr lvl="1"/>
            <a:r>
              <a:rPr lang="sv-SE" dirty="0"/>
              <a:t>Nivå två</a:t>
            </a:r>
          </a:p>
          <a:p>
            <a:pPr lvl="2"/>
            <a:r>
              <a:rPr lang="sv-SE" dirty="0"/>
              <a:t>Nivå tre</a:t>
            </a:r>
          </a:p>
          <a:p>
            <a:pPr lvl="3"/>
            <a:r>
              <a:rPr lang="sv-SE" dirty="0"/>
              <a:t>Nivå fyra</a:t>
            </a:r>
          </a:p>
          <a:p>
            <a:pPr lvl="4"/>
            <a:r>
              <a:rPr lang="sv-SE" dirty="0"/>
              <a:t>Nivå fem</a:t>
            </a:r>
            <a:endParaRPr 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panose="020B0604020202020204" pitchFamily="34" charset="0"/>
              </a:defRPr>
            </a:lvl1pPr>
          </a:lstStyle>
          <a:p>
            <a:fld id="{6EB1D250-7B98-4DFB-A4FD-61743806032D}" type="datetimeFigureOut">
              <a:rPr lang="sv-SE" smtClean="0">
                <a:solidFill>
                  <a:prstClr val="black">
                    <a:tint val="75000"/>
                  </a:prstClr>
                </a:solidFill>
              </a:rPr>
              <a:pPr/>
              <a:t>2019-08-30</a:t>
            </a:fld>
            <a:endParaRPr lang="sv-SE" dirty="0">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defRPr>
            </a:lvl1pPr>
          </a:lstStyle>
          <a:p>
            <a:endParaRPr lang="sv-SE" dirty="0">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panose="020B0604020202020204" pitchFamily="34" charset="0"/>
              </a:defRPr>
            </a:lvl1pPr>
          </a:lstStyle>
          <a:p>
            <a:fld id="{3534EC4E-653F-44F8-91A4-8055E33ABF2E}" type="slidenum">
              <a:rPr lang="sv-SE" smtClean="0">
                <a:solidFill>
                  <a:prstClr val="black">
                    <a:tint val="75000"/>
                  </a:prstClr>
                </a:solidFill>
              </a:rPr>
              <a:pPr/>
              <a:t>‹#›</a:t>
            </a:fld>
            <a:endParaRPr lang="sv-SE" dirty="0">
              <a:solidFill>
                <a:prstClr val="black">
                  <a:tint val="75000"/>
                </a:prstClr>
              </a:solidFill>
            </a:endParaRPr>
          </a:p>
        </p:txBody>
      </p:sp>
      <p:cxnSp>
        <p:nvCxnSpPr>
          <p:cNvPr id="7" name="Rak 6"/>
          <p:cNvCxnSpPr/>
          <p:nvPr/>
        </p:nvCxnSpPr>
        <p:spPr>
          <a:xfrm>
            <a:off x="911424" y="6093296"/>
            <a:ext cx="10465163" cy="0"/>
          </a:xfrm>
          <a:prstGeom prst="line">
            <a:avLst/>
          </a:prstGeom>
          <a:ln w="19050">
            <a:solidFill>
              <a:srgbClr val="E13288"/>
            </a:solidFill>
          </a:ln>
        </p:spPr>
        <p:style>
          <a:lnRef idx="1">
            <a:schemeClr val="accent1"/>
          </a:lnRef>
          <a:fillRef idx="0">
            <a:schemeClr val="accent1"/>
          </a:fillRef>
          <a:effectRef idx="0">
            <a:schemeClr val="accent1"/>
          </a:effectRef>
          <a:fontRef idx="minor">
            <a:schemeClr val="tx1"/>
          </a:fontRef>
        </p:style>
      </p:cxnSp>
      <p:pic>
        <p:nvPicPr>
          <p:cNvPr id="8" name="Bildobjekt 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900336" y="6165305"/>
            <a:ext cx="1824243" cy="419865"/>
          </a:xfrm>
          <a:prstGeom prst="rect">
            <a:avLst/>
          </a:prstGeom>
        </p:spPr>
      </p:pic>
    </p:spTree>
    <p:extLst>
      <p:ext uri="{BB962C8B-B14F-4D97-AF65-F5344CB8AC3E}">
        <p14:creationId xmlns:p14="http://schemas.microsoft.com/office/powerpoint/2010/main" val="3937512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l" defTabSz="914400"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6.xml"/><Relationship Id="rId1" Type="http://schemas.openxmlformats.org/officeDocument/2006/relationships/tags" Target="../tags/tag6.xml"/><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7.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8.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9.xml"/></Relationships>
</file>

<file path=ppt/slides/_rels/slide15.xml.rels><?xml version="1.0" encoding="UTF-8" standalone="yes"?>
<Relationships xmlns="http://schemas.openxmlformats.org/package/2006/relationships"><Relationship Id="rId2" Type="http://schemas.openxmlformats.org/officeDocument/2006/relationships/image" Target="../media/image8.tif"/><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16.xml"/><Relationship Id="rId1" Type="http://schemas.openxmlformats.org/officeDocument/2006/relationships/tags" Target="../tags/tag10.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16.xml"/><Relationship Id="rId1" Type="http://schemas.openxmlformats.org/officeDocument/2006/relationships/tags" Target="../tags/tag11.xml"/><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0.xml"/><Relationship Id="rId1" Type="http://schemas.openxmlformats.org/officeDocument/2006/relationships/tags" Target="../tags/tag12.xml"/><Relationship Id="rId6" Type="http://schemas.openxmlformats.org/officeDocument/2006/relationships/hyperlink" Target="https://creativecommons.org/licenses/by/4.0/" TargetMode="External"/><Relationship Id="rId5" Type="http://schemas.openxmlformats.org/officeDocument/2006/relationships/image" Target="../media/image120.png"/><Relationship Id="rId4" Type="http://schemas.openxmlformats.org/officeDocument/2006/relationships/image" Target="../media/image110.png"/></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slideLayout" Target="../slideLayouts/slideLayout10.xml"/><Relationship Id="rId1" Type="http://schemas.openxmlformats.org/officeDocument/2006/relationships/tags" Target="../tags/tag1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8.xml"/><Relationship Id="rId1" Type="http://schemas.openxmlformats.org/officeDocument/2006/relationships/tags" Target="../tags/tag14.xml"/><Relationship Id="rId4" Type="http://schemas.openxmlformats.org/officeDocument/2006/relationships/image" Target="../media/image15.png"/></Relationships>
</file>

<file path=ppt/slides/_rels/slide25.xml.rels><?xml version="1.0" encoding="UTF-8" standalone="yes"?>
<Relationships xmlns="http://schemas.openxmlformats.org/package/2006/relationships"><Relationship Id="rId2" Type="http://schemas.openxmlformats.org/officeDocument/2006/relationships/image" Target="../media/image9.tif"/><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0.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15.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16.xml"/></Relationships>
</file>

<file path=ppt/slides/_rels/slide29.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hyperlink" Target="https://www.prosocial.world/" TargetMode="External"/><Relationship Id="rId7" Type="http://schemas.openxmlformats.org/officeDocument/2006/relationships/diagramColors" Target="../diagrams/colors3.xml"/><Relationship Id="rId2" Type="http://schemas.openxmlformats.org/officeDocument/2006/relationships/slideLayout" Target="../slideLayouts/slideLayout10.xml"/><Relationship Id="rId1" Type="http://schemas.openxmlformats.org/officeDocument/2006/relationships/tags" Target="../tags/tag17.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3.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ags" Target="../tags/tag4.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xml"/><Relationship Id="rId1" Type="http://schemas.openxmlformats.org/officeDocument/2006/relationships/tags" Target="../tags/tag5.xml"/><Relationship Id="rId5" Type="http://schemas.openxmlformats.org/officeDocument/2006/relationships/image" Target="../media/image8.png"/><Relationship Id="rId4" Type="http://schemas.openxmlformats.org/officeDocument/2006/relationships/image" Target="../media/image7.jpe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sv-SE" sz="4000" dirty="0"/>
              <a:t>To </a:t>
            </a:r>
            <a:r>
              <a:rPr lang="sv-SE" sz="4000" dirty="0" err="1"/>
              <a:t>predict</a:t>
            </a:r>
            <a:r>
              <a:rPr lang="sv-SE" sz="4000" dirty="0"/>
              <a:t> and </a:t>
            </a:r>
            <a:r>
              <a:rPr lang="sv-SE" sz="4000" dirty="0" err="1"/>
              <a:t>influence</a:t>
            </a:r>
            <a:r>
              <a:rPr lang="sv-SE" sz="4000" dirty="0"/>
              <a:t> </a:t>
            </a:r>
            <a:r>
              <a:rPr lang="sv-SE" sz="4000" dirty="0" err="1"/>
              <a:t>professional</a:t>
            </a:r>
            <a:r>
              <a:rPr lang="sv-SE" sz="4000" dirty="0"/>
              <a:t> </a:t>
            </a:r>
            <a:r>
              <a:rPr lang="sv-SE" sz="4000" dirty="0" err="1"/>
              <a:t>cooperation</a:t>
            </a:r>
            <a:r>
              <a:rPr lang="sv-SE" sz="4000" dirty="0"/>
              <a:t> in </a:t>
            </a:r>
            <a:r>
              <a:rPr lang="sv-SE" sz="4000" dirty="0" err="1"/>
              <a:t>health</a:t>
            </a:r>
            <a:r>
              <a:rPr lang="sv-SE" sz="4000" dirty="0"/>
              <a:t> </a:t>
            </a:r>
            <a:r>
              <a:rPr lang="sv-SE" sz="4000" dirty="0" err="1"/>
              <a:t>care</a:t>
            </a:r>
            <a:endParaRPr lang="en-US" sz="4000" b="0" i="1" dirty="0"/>
          </a:p>
        </p:txBody>
      </p:sp>
      <p:sp>
        <p:nvSpPr>
          <p:cNvPr id="7" name="TextBox 6">
            <a:extLst>
              <a:ext uri="{FF2B5EF4-FFF2-40B4-BE49-F238E27FC236}">
                <a16:creationId xmlns:a16="http://schemas.microsoft.com/office/drawing/2014/main" id="{F17D5BEA-7B5C-4087-A234-BD9CF792A461}"/>
              </a:ext>
            </a:extLst>
          </p:cNvPr>
          <p:cNvSpPr txBox="1"/>
          <p:nvPr/>
        </p:nvSpPr>
        <p:spPr>
          <a:xfrm>
            <a:off x="1228603" y="1727231"/>
            <a:ext cx="2795713" cy="1078551"/>
          </a:xfrm>
          <a:prstGeom prst="rect">
            <a:avLst/>
          </a:prstGeom>
          <a:noFill/>
        </p:spPr>
        <p:txBody>
          <a:bodyPr wrap="square" tIns="108000" rtlCol="0">
            <a:spAutoFit/>
          </a:bodyPr>
          <a:lstStyle/>
          <a:p>
            <a:pPr algn="ctr"/>
            <a:r>
              <a:rPr lang="en-US" sz="2000" spc="300" baseline="0" dirty="0">
                <a:solidFill>
                  <a:schemeClr val="tx1">
                    <a:lumMod val="75000"/>
                    <a:lumOff val="25000"/>
                  </a:schemeClr>
                </a:solidFill>
                <a:latin typeface="Corbel" panose="020B0503020204020204" pitchFamily="34" charset="0"/>
              </a:rPr>
              <a:t>Common pool resources and the Price equation:</a:t>
            </a:r>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a:xfrm>
            <a:off x="6096000" y="92067"/>
            <a:ext cx="6096000" cy="6750795"/>
          </a:xfrm>
        </p:spPr>
      </p:pic>
      <p:sp>
        <p:nvSpPr>
          <p:cNvPr id="3" name="Underrubrik 2">
            <a:extLst>
              <a:ext uri="{FF2B5EF4-FFF2-40B4-BE49-F238E27FC236}">
                <a16:creationId xmlns:a16="http://schemas.microsoft.com/office/drawing/2014/main" id="{0A1AF39C-43BB-4C64-837B-E4FD2D44CA30}"/>
              </a:ext>
            </a:extLst>
          </p:cNvPr>
          <p:cNvSpPr>
            <a:spLocks noGrp="1"/>
          </p:cNvSpPr>
          <p:nvPr>
            <p:ph type="subTitle" idx="1"/>
          </p:nvPr>
        </p:nvSpPr>
        <p:spPr/>
        <p:txBody>
          <a:bodyPr/>
          <a:lstStyle/>
          <a:p>
            <a:r>
              <a:rPr lang="sv-SE" dirty="0"/>
              <a:t>An </a:t>
            </a:r>
            <a:r>
              <a:rPr lang="sv-SE" dirty="0" err="1"/>
              <a:t>evolutionary</a:t>
            </a:r>
            <a:r>
              <a:rPr lang="sv-SE" dirty="0"/>
              <a:t>, CBS-</a:t>
            </a:r>
            <a:r>
              <a:rPr lang="sv-SE" dirty="0" err="1"/>
              <a:t>compatible</a:t>
            </a:r>
            <a:r>
              <a:rPr lang="sv-SE" dirty="0"/>
              <a:t>, approach</a:t>
            </a:r>
          </a:p>
        </p:txBody>
      </p:sp>
      <p:sp>
        <p:nvSpPr>
          <p:cNvPr id="2" name="textruta 1"/>
          <p:cNvSpPr txBox="1"/>
          <p:nvPr/>
        </p:nvSpPr>
        <p:spPr>
          <a:xfrm>
            <a:off x="581989" y="5919127"/>
            <a:ext cx="6654383" cy="954107"/>
          </a:xfrm>
          <a:prstGeom prst="rect">
            <a:avLst/>
          </a:prstGeom>
          <a:solidFill>
            <a:schemeClr val="bg1">
              <a:lumMod val="95000"/>
            </a:schemeClr>
          </a:solidFill>
          <a:effectLst>
            <a:softEdge rad="31750"/>
          </a:effectLst>
        </p:spPr>
        <p:txBody>
          <a:bodyPr wrap="square" rtlCol="0">
            <a:spAutoFit/>
          </a:bodyPr>
          <a:lstStyle/>
          <a:p>
            <a:r>
              <a:rPr lang="sv-SE" sz="2000" b="1" dirty="0">
                <a:solidFill>
                  <a:schemeClr val="tx1">
                    <a:lumMod val="75000"/>
                    <a:lumOff val="25000"/>
                  </a:schemeClr>
                </a:solidFill>
                <a:latin typeface="Corbel" panose="020B0503020204020204" pitchFamily="34" charset="0"/>
              </a:rPr>
              <a:t>Gustaf </a:t>
            </a:r>
            <a:r>
              <a:rPr lang="sv-SE" sz="2000" b="1" dirty="0" err="1">
                <a:solidFill>
                  <a:schemeClr val="tx1">
                    <a:lumMod val="75000"/>
                    <a:lumOff val="25000"/>
                  </a:schemeClr>
                </a:solidFill>
                <a:latin typeface="Corbel" panose="020B0503020204020204" pitchFamily="34" charset="0"/>
              </a:rPr>
              <a:t>Waxegård</a:t>
            </a:r>
            <a:r>
              <a:rPr lang="sv-SE" sz="2000" b="1" dirty="0">
                <a:solidFill>
                  <a:schemeClr val="tx1">
                    <a:lumMod val="75000"/>
                    <a:lumOff val="25000"/>
                  </a:schemeClr>
                </a:solidFill>
                <a:latin typeface="Corbel" panose="020B0503020204020204" pitchFamily="34" charset="0"/>
              </a:rPr>
              <a:t>, PhD</a:t>
            </a:r>
          </a:p>
          <a:p>
            <a:r>
              <a:rPr lang="sv-SE" dirty="0">
                <a:solidFill>
                  <a:schemeClr val="tx1">
                    <a:lumMod val="75000"/>
                    <a:lumOff val="25000"/>
                  </a:schemeClr>
                </a:solidFill>
                <a:latin typeface="Corbel" panose="020B0503020204020204" pitchFamily="34" charset="0"/>
              </a:rPr>
              <a:t>Spec. </a:t>
            </a:r>
            <a:r>
              <a:rPr lang="sv-SE" dirty="0" err="1">
                <a:solidFill>
                  <a:schemeClr val="tx1">
                    <a:lumMod val="75000"/>
                    <a:lumOff val="25000"/>
                  </a:schemeClr>
                </a:solidFill>
                <a:latin typeface="Corbel" panose="020B0503020204020204" pitchFamily="34" charset="0"/>
              </a:rPr>
              <a:t>clinical</a:t>
            </a:r>
            <a:r>
              <a:rPr lang="sv-SE" dirty="0">
                <a:solidFill>
                  <a:schemeClr val="tx1">
                    <a:lumMod val="75000"/>
                    <a:lumOff val="25000"/>
                  </a:schemeClr>
                </a:solidFill>
                <a:latin typeface="Corbel" panose="020B0503020204020204" pitchFamily="34" charset="0"/>
              </a:rPr>
              <a:t> </a:t>
            </a:r>
            <a:r>
              <a:rPr lang="sv-SE" dirty="0" err="1">
                <a:solidFill>
                  <a:schemeClr val="tx1">
                    <a:lumMod val="75000"/>
                    <a:lumOff val="25000"/>
                  </a:schemeClr>
                </a:solidFill>
                <a:latin typeface="Corbel" panose="020B0503020204020204" pitchFamily="34" charset="0"/>
              </a:rPr>
              <a:t>psychology</a:t>
            </a:r>
            <a:r>
              <a:rPr lang="sv-SE" dirty="0">
                <a:solidFill>
                  <a:schemeClr val="tx1">
                    <a:lumMod val="75000"/>
                    <a:lumOff val="25000"/>
                  </a:schemeClr>
                </a:solidFill>
                <a:latin typeface="Corbel" panose="020B0503020204020204" pitchFamily="34" charset="0"/>
              </a:rPr>
              <a:t>, The </a:t>
            </a:r>
            <a:r>
              <a:rPr lang="sv-SE" dirty="0" err="1">
                <a:solidFill>
                  <a:schemeClr val="tx1">
                    <a:lumMod val="75000"/>
                    <a:lumOff val="25000"/>
                  </a:schemeClr>
                </a:solidFill>
                <a:latin typeface="Corbel" panose="020B0503020204020204" pitchFamily="34" charset="0"/>
              </a:rPr>
              <a:t>child</a:t>
            </a:r>
            <a:r>
              <a:rPr lang="sv-SE" dirty="0">
                <a:solidFill>
                  <a:schemeClr val="tx1">
                    <a:lumMod val="75000"/>
                    <a:lumOff val="25000"/>
                  </a:schemeClr>
                </a:solidFill>
                <a:latin typeface="Corbel" panose="020B0503020204020204" pitchFamily="34" charset="0"/>
              </a:rPr>
              <a:t>- and </a:t>
            </a:r>
            <a:r>
              <a:rPr lang="sv-SE" dirty="0" err="1">
                <a:solidFill>
                  <a:schemeClr val="tx1">
                    <a:lumMod val="75000"/>
                    <a:lumOff val="25000"/>
                  </a:schemeClr>
                </a:solidFill>
                <a:latin typeface="Corbel" panose="020B0503020204020204" pitchFamily="34" charset="0"/>
              </a:rPr>
              <a:t>adolescent</a:t>
            </a:r>
            <a:r>
              <a:rPr lang="sv-SE" dirty="0">
                <a:solidFill>
                  <a:schemeClr val="tx1">
                    <a:lumMod val="75000"/>
                    <a:lumOff val="25000"/>
                  </a:schemeClr>
                </a:solidFill>
                <a:latin typeface="Corbel" panose="020B0503020204020204" pitchFamily="34" charset="0"/>
              </a:rPr>
              <a:t> </a:t>
            </a:r>
            <a:r>
              <a:rPr lang="sv-SE" dirty="0" err="1">
                <a:solidFill>
                  <a:schemeClr val="tx1">
                    <a:lumMod val="75000"/>
                    <a:lumOff val="25000"/>
                  </a:schemeClr>
                </a:solidFill>
                <a:latin typeface="Corbel" panose="020B0503020204020204" pitchFamily="34" charset="0"/>
              </a:rPr>
              <a:t>clinic</a:t>
            </a:r>
            <a:r>
              <a:rPr lang="sv-SE" dirty="0">
                <a:solidFill>
                  <a:schemeClr val="tx1">
                    <a:lumMod val="75000"/>
                    <a:lumOff val="25000"/>
                  </a:schemeClr>
                </a:solidFill>
                <a:latin typeface="Corbel" panose="020B0503020204020204" pitchFamily="34" charset="0"/>
              </a:rPr>
              <a:t> </a:t>
            </a:r>
          </a:p>
          <a:p>
            <a:r>
              <a:rPr lang="sv-SE" dirty="0">
                <a:solidFill>
                  <a:schemeClr val="tx1">
                    <a:lumMod val="75000"/>
                    <a:lumOff val="25000"/>
                  </a:schemeClr>
                </a:solidFill>
                <a:latin typeface="Corbel" panose="020B0503020204020204" pitchFamily="34" charset="0"/>
              </a:rPr>
              <a:t>Växjö Central Hospital, Region Kronoberg, Sweden</a:t>
            </a:r>
          </a:p>
        </p:txBody>
      </p:sp>
      <p:cxnSp>
        <p:nvCxnSpPr>
          <p:cNvPr id="9"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5922147"/>
            <a:ext cx="6039528" cy="13591"/>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99961691"/>
      </p:ext>
    </p:extLst>
  </p:cSld>
  <p:clrMapOvr>
    <a:masterClrMapping/>
  </p:clrMapOvr>
  <mc:AlternateContent xmlns:mc="http://schemas.openxmlformats.org/markup-compatibility/2006" xmlns:p14="http://schemas.microsoft.com/office/powerpoint/2010/main">
    <mc:Choice Requires="p14">
      <p:transition spd="slow" p14:dur="2000" advTm="61848"/>
    </mc:Choice>
    <mc:Fallback xmlns="">
      <p:transition spd="slow" advTm="6184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 name="Rektangel 40"/>
          <p:cNvSpPr/>
          <p:nvPr/>
        </p:nvSpPr>
        <p:spPr>
          <a:xfrm>
            <a:off x="1150883" y="5707549"/>
            <a:ext cx="10105695" cy="988219"/>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ktangel 9"/>
          <p:cNvSpPr/>
          <p:nvPr/>
        </p:nvSpPr>
        <p:spPr>
          <a:xfrm>
            <a:off x="4325371" y="2993448"/>
            <a:ext cx="577705"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Rektangel 10"/>
          <p:cNvSpPr/>
          <p:nvPr/>
        </p:nvSpPr>
        <p:spPr>
          <a:xfrm>
            <a:off x="5087007" y="3013185"/>
            <a:ext cx="1298027"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2" name="Rektangel 11"/>
          <p:cNvSpPr/>
          <p:nvPr/>
        </p:nvSpPr>
        <p:spPr>
          <a:xfrm>
            <a:off x="6632392" y="2993448"/>
            <a:ext cx="1134947"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1BC6EF65-6D78-4035-B1FB-B41F703C44F6}"/>
              </a:ext>
            </a:extLst>
          </p:cNvPr>
          <p:cNvSpPr>
            <a:spLocks noGrp="1"/>
          </p:cNvSpPr>
          <p:nvPr>
            <p:ph type="title"/>
          </p:nvPr>
        </p:nvSpPr>
        <p:spPr/>
        <p:txBody>
          <a:bodyPr>
            <a:noAutofit/>
          </a:bodyPr>
          <a:lstStyle/>
          <a:p>
            <a:r>
              <a:rPr lang="sv-SE" dirty="0"/>
              <a:t>the Price </a:t>
            </a:r>
            <a:r>
              <a:rPr lang="sv-SE" dirty="0" err="1"/>
              <a:t>equation</a:t>
            </a:r>
            <a:r>
              <a:rPr lang="sv-SE" dirty="0"/>
              <a:t> </a:t>
            </a:r>
          </a:p>
        </p:txBody>
      </p:sp>
      <mc:AlternateContent xmlns:mc="http://schemas.openxmlformats.org/markup-compatibility/2006" xmlns:a14="http://schemas.microsoft.com/office/drawing/2010/main">
        <mc:Choice Requires="a14">
          <p:sp>
            <p:nvSpPr>
              <p:cNvPr id="3" name="Rektangel 2">
                <a:extLst>
                  <a:ext uri="{FF2B5EF4-FFF2-40B4-BE49-F238E27FC236}">
                    <a16:creationId xmlns:a16="http://schemas.microsoft.com/office/drawing/2014/main" id="{22D9B6D3-989B-4195-B460-FF6EACD34822}"/>
                  </a:ext>
                </a:extLst>
              </p:cNvPr>
              <p:cNvSpPr/>
              <p:nvPr/>
            </p:nvSpPr>
            <p:spPr>
              <a:xfrm>
                <a:off x="3634087" y="1315165"/>
                <a:ext cx="4824536" cy="89563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sv-SE">
                          <a:solidFill>
                            <a:prstClr val="black"/>
                          </a:solidFill>
                          <a:latin typeface="Cambria Math" panose="02040503050406030204" pitchFamily="18" charset="0"/>
                        </a:rPr>
                        <m:t>∆</m:t>
                      </m:r>
                      <m:acc>
                        <m:accPr>
                          <m:chr m:val="̅"/>
                          <m:ctrlPr>
                            <a:rPr lang="sv-SE" i="1">
                              <a:solidFill>
                                <a:prstClr val="black"/>
                              </a:solidFill>
                              <a:latin typeface="Cambria Math" panose="02040503050406030204" pitchFamily="18" charset="0"/>
                            </a:rPr>
                          </m:ctrlPr>
                        </m:accPr>
                        <m:e>
                          <m:r>
                            <a:rPr lang="sv-SE" i="1">
                              <a:solidFill>
                                <a:prstClr val="black"/>
                              </a:solidFill>
                              <a:latin typeface="Cambria Math" panose="02040503050406030204" pitchFamily="18" charset="0"/>
                            </a:rPr>
                            <m:t>𝑥</m:t>
                          </m:r>
                        </m:e>
                      </m:acc>
                      <m:r>
                        <a:rPr lang="sv-SE">
                          <a:solidFill>
                            <a:prstClr val="black"/>
                          </a:solidFill>
                          <a:latin typeface="Cambria Math" panose="02040503050406030204" pitchFamily="18" charset="0"/>
                        </a:rPr>
                        <m:t>=</m:t>
                      </m:r>
                      <m:r>
                        <a:rPr lang="sv-SE" i="1">
                          <a:solidFill>
                            <a:prstClr val="black"/>
                          </a:solidFill>
                          <a:latin typeface="Cambria Math" panose="02040503050406030204" pitchFamily="18" charset="0"/>
                        </a:rPr>
                        <m:t>𝑐𝑜𝑣</m:t>
                      </m:r>
                      <m:d>
                        <m:dPr>
                          <m:ctrlPr>
                            <a:rPr lang="sv-SE" i="1">
                              <a:solidFill>
                                <a:prstClr val="black"/>
                              </a:solidFill>
                              <a:latin typeface="Cambria Math" panose="02040503050406030204" pitchFamily="18" charset="0"/>
                            </a:rPr>
                          </m:ctrlPr>
                        </m:dPr>
                        <m:e>
                          <m:r>
                            <a:rPr lang="sv-SE">
                              <a:solidFill>
                                <a:prstClr val="black"/>
                              </a:solidFill>
                              <a:latin typeface="Cambria Math" panose="02040503050406030204" pitchFamily="18" charset="0"/>
                            </a:rPr>
                            <m:t> </m:t>
                          </m:r>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𝑤</m:t>
                              </m:r>
                            </m:e>
                            <m:sub>
                              <m:r>
                                <a:rPr lang="sv-SE" i="1">
                                  <a:solidFill>
                                    <a:prstClr val="black"/>
                                  </a:solidFill>
                                  <a:latin typeface="Cambria Math" panose="02040503050406030204" pitchFamily="18" charset="0"/>
                                </a:rPr>
                                <m:t>𝑖</m:t>
                              </m:r>
                            </m:sub>
                          </m:sSub>
                          <m:r>
                            <a:rPr lang="sv-SE">
                              <a:solidFill>
                                <a:prstClr val="black"/>
                              </a:solidFill>
                              <a:latin typeface="Cambria Math" panose="02040503050406030204" pitchFamily="18" charset="0"/>
                            </a:rPr>
                            <m:t>,</m:t>
                          </m:r>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𝑥</m:t>
                              </m:r>
                            </m:e>
                            <m:sub>
                              <m:r>
                                <a:rPr lang="sv-SE" i="1">
                                  <a:solidFill>
                                    <a:prstClr val="black"/>
                                  </a:solidFill>
                                  <a:latin typeface="Cambria Math" panose="02040503050406030204" pitchFamily="18" charset="0"/>
                                </a:rPr>
                                <m:t>𝑖</m:t>
                              </m:r>
                            </m:sub>
                          </m:sSub>
                        </m:e>
                      </m:d>
                      <m:r>
                        <a:rPr lang="sv-SE">
                          <a:solidFill>
                            <a:prstClr val="black"/>
                          </a:solidFill>
                          <a:latin typeface="Cambria Math" panose="02040503050406030204" pitchFamily="18" charset="0"/>
                        </a:rPr>
                        <m:t>+</m:t>
                      </m:r>
                      <m:nary>
                        <m:naryPr>
                          <m:chr m:val="∑"/>
                          <m:limLoc m:val="undOvr"/>
                          <m:ctrlPr>
                            <a:rPr lang="sv-SE" i="1">
                              <a:solidFill>
                                <a:prstClr val="black"/>
                              </a:solidFill>
                              <a:latin typeface="Cambria Math" panose="02040503050406030204" pitchFamily="18" charset="0"/>
                            </a:rPr>
                          </m:ctrlPr>
                        </m:naryPr>
                        <m:sub>
                          <m:r>
                            <a:rPr lang="sv-SE" i="1">
                              <a:solidFill>
                                <a:prstClr val="black"/>
                              </a:solidFill>
                              <a:latin typeface="Cambria Math" panose="02040503050406030204" pitchFamily="18" charset="0"/>
                            </a:rPr>
                            <m:t>𝑖</m:t>
                          </m:r>
                        </m:sub>
                        <m:sup/>
                        <m:e/>
                      </m:nary>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𝑤</m:t>
                          </m:r>
                        </m:e>
                        <m:sub>
                          <m:r>
                            <a:rPr lang="sv-SE" i="1">
                              <a:solidFill>
                                <a:prstClr val="black"/>
                              </a:solidFill>
                              <a:latin typeface="Cambria Math" panose="02040503050406030204" pitchFamily="18" charset="0"/>
                            </a:rPr>
                            <m:t>𝑖</m:t>
                          </m:r>
                        </m:sub>
                      </m:sSub>
                      <m:r>
                        <a:rPr lang="sv-SE">
                          <a:solidFill>
                            <a:prstClr val="black"/>
                          </a:solidFill>
                          <a:latin typeface="Cambria Math" panose="02040503050406030204" pitchFamily="18" charset="0"/>
                        </a:rPr>
                        <m:t>△</m:t>
                      </m:r>
                      <m:f>
                        <m:fPr>
                          <m:type m:val="lin"/>
                          <m:ctrlPr>
                            <a:rPr lang="sv-SE" i="1">
                              <a:solidFill>
                                <a:prstClr val="black"/>
                              </a:solidFill>
                              <a:latin typeface="Cambria Math" panose="02040503050406030204" pitchFamily="18" charset="0"/>
                            </a:rPr>
                          </m:ctrlPr>
                        </m:fPr>
                        <m:num>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𝑥</m:t>
                              </m:r>
                            </m:e>
                            <m:sub>
                              <m:r>
                                <a:rPr lang="sv-SE" i="1">
                                  <a:solidFill>
                                    <a:prstClr val="black"/>
                                  </a:solidFill>
                                  <a:latin typeface="Cambria Math" panose="02040503050406030204" pitchFamily="18" charset="0"/>
                                </a:rPr>
                                <m:t>𝑖</m:t>
                              </m:r>
                            </m:sub>
                          </m:sSub>
                        </m:num>
                        <m:den>
                          <m:r>
                            <a:rPr lang="sv-SE" i="1">
                              <a:solidFill>
                                <a:prstClr val="black"/>
                              </a:solidFill>
                              <a:latin typeface="Cambria Math" panose="02040503050406030204" pitchFamily="18" charset="0"/>
                            </a:rPr>
                            <m:t>𝑁</m:t>
                          </m:r>
                        </m:den>
                      </m:f>
                    </m:oMath>
                  </m:oMathPara>
                </a14:m>
                <a:endParaRPr lang="sv-SE" dirty="0">
                  <a:solidFill>
                    <a:prstClr val="black"/>
                  </a:solidFill>
                </a:endParaRPr>
              </a:p>
            </p:txBody>
          </p:sp>
        </mc:Choice>
        <mc:Fallback xmlns="">
          <p:sp>
            <p:nvSpPr>
              <p:cNvPr id="3" name="Rektangel 2">
                <a:extLst>
                  <a:ext uri="{FF2B5EF4-FFF2-40B4-BE49-F238E27FC236}">
                    <a16:creationId xmlns="" xmlns:a16="http://schemas.microsoft.com/office/drawing/2014/main" xmlns:a14="http://schemas.microsoft.com/office/drawing/2010/main" id="{22D9B6D3-989B-4195-B460-FF6EACD34822}"/>
                  </a:ext>
                </a:extLst>
              </p:cNvPr>
              <p:cNvSpPr>
                <a:spLocks noRot="1" noChangeAspect="1" noMove="1" noResize="1" noEditPoints="1" noAdjustHandles="1" noChangeArrowheads="1" noChangeShapeType="1" noTextEdit="1"/>
              </p:cNvSpPr>
              <p:nvPr/>
            </p:nvSpPr>
            <p:spPr>
              <a:xfrm>
                <a:off x="3634087" y="1315165"/>
                <a:ext cx="4824536" cy="895630"/>
              </a:xfrm>
              <a:prstGeom prst="rect">
                <a:avLst/>
              </a:prstGeom>
              <a:blipFill rotWithShape="1">
                <a:blip r:embed="rId4"/>
                <a:stretch>
                  <a:fillRect/>
                </a:stretch>
              </a:blipFill>
            </p:spPr>
            <p:txBody>
              <a:bodyPr/>
              <a:lstStyle/>
              <a:p>
                <a:r>
                  <a:rPr lang="sv-SE">
                    <a:noFill/>
                  </a:rPr>
                  <a:t> </a:t>
                </a:r>
              </a:p>
            </p:txBody>
          </p:sp>
        </mc:Fallback>
      </mc:AlternateContent>
      <mc:AlternateContent xmlns:mc="http://schemas.openxmlformats.org/markup-compatibility/2006" xmlns:a14="http://schemas.microsoft.com/office/drawing/2010/main">
        <mc:Choice Requires="a14">
          <p:sp>
            <p:nvSpPr>
              <p:cNvPr id="4" name="Rektangel 3">
                <a:extLst>
                  <a:ext uri="{FF2B5EF4-FFF2-40B4-BE49-F238E27FC236}">
                    <a16:creationId xmlns:a16="http://schemas.microsoft.com/office/drawing/2014/main" id="{7F8FFA15-C5CC-4AC8-83DC-B6360FFE1B0E}"/>
                  </a:ext>
                </a:extLst>
              </p:cNvPr>
              <p:cNvSpPr/>
              <p:nvPr/>
            </p:nvSpPr>
            <p:spPr>
              <a:xfrm>
                <a:off x="4325371" y="2993448"/>
                <a:ext cx="3441968"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begChr m:val=""/>
                          <m:ctrlPr>
                            <a:rPr lang="sv-SE" sz="2000" i="1">
                              <a:solidFill>
                                <a:prstClr val="black"/>
                              </a:solidFill>
                              <a:latin typeface="Cambria Math" panose="02040503050406030204" pitchFamily="18" charset="0"/>
                            </a:rPr>
                          </m:ctrlPr>
                        </m:dPr>
                        <m:e>
                          <m:r>
                            <a:rPr lang="sv-SE" sz="2000">
                              <a:solidFill>
                                <a:prstClr val="black"/>
                              </a:solidFill>
                              <a:latin typeface="Cambria Math" panose="02040503050406030204" pitchFamily="18" charset="0"/>
                            </a:rPr>
                            <m:t>△</m:t>
                          </m:r>
                          <m:acc>
                            <m:accPr>
                              <m:chr m:val="̅"/>
                              <m:ctrlPr>
                                <a:rPr lang="sv-SE" sz="2000" i="1">
                                  <a:solidFill>
                                    <a:prstClr val="black"/>
                                  </a:solidFill>
                                  <a:latin typeface="Cambria Math" panose="02040503050406030204" pitchFamily="18" charset="0"/>
                                </a:rPr>
                              </m:ctrlPr>
                            </m:accPr>
                            <m:e>
                              <m:r>
                                <a:rPr lang="sv-SE" sz="2000" i="1">
                                  <a:solidFill>
                                    <a:prstClr val="black"/>
                                  </a:solidFill>
                                  <a:latin typeface="Cambria Math" panose="02040503050406030204" pitchFamily="18" charset="0"/>
                                </a:rPr>
                                <m:t>𝑥</m:t>
                              </m:r>
                            </m:e>
                          </m:acc>
                          <m:r>
                            <a:rPr lang="sv-SE" sz="2000">
                              <a:solidFill>
                                <a:prstClr val="black"/>
                              </a:solidFill>
                              <a:latin typeface="Cambria Math" panose="02040503050406030204" pitchFamily="18" charset="0"/>
                            </a:rPr>
                            <m:t>=</m:t>
                          </m:r>
                          <m:r>
                            <a:rPr lang="sv-SE" sz="2000" i="1">
                              <a:solidFill>
                                <a:prstClr val="black"/>
                              </a:solidFill>
                              <a:latin typeface="Cambria Math" panose="02040503050406030204" pitchFamily="18" charset="0"/>
                            </a:rPr>
                            <m:t>𝑐𝑜𝑣</m:t>
                          </m:r>
                          <m:d>
                            <m:dPr>
                              <m:ctrlPr>
                                <a:rPr lang="sv-SE" sz="2000" i="1">
                                  <a:solidFill>
                                    <a:prstClr val="black"/>
                                  </a:solidFill>
                                  <a:latin typeface="Cambria Math" panose="02040503050406030204" pitchFamily="18" charset="0"/>
                                </a:rPr>
                              </m:ctrlPr>
                            </m:dPr>
                            <m:e>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𝑤</m:t>
                                  </m:r>
                                </m:e>
                                <m:sub>
                                  <m:r>
                                    <a:rPr lang="sv-SE" sz="2000" i="1">
                                      <a:solidFill>
                                        <a:prstClr val="black"/>
                                      </a:solidFill>
                                      <a:latin typeface="Cambria Math" panose="02040503050406030204" pitchFamily="18" charset="0"/>
                                    </a:rPr>
                                    <m:t>𝑖</m:t>
                                  </m:r>
                                </m:sub>
                              </m:sSub>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𝑥</m:t>
                                  </m:r>
                                </m:e>
                                <m:sub>
                                  <m:r>
                                    <a:rPr lang="sv-SE" sz="2000" i="1">
                                      <a:solidFill>
                                        <a:prstClr val="black"/>
                                      </a:solidFill>
                                      <a:latin typeface="Cambria Math" panose="02040503050406030204" pitchFamily="18" charset="0"/>
                                    </a:rPr>
                                    <m:t>𝑖</m:t>
                                  </m:r>
                                </m:sub>
                              </m:sSub>
                            </m:e>
                          </m:d>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𝐸</m:t>
                              </m:r>
                            </m:e>
                            <m:sub>
                              <m:r>
                                <a:rPr lang="sv-SE" sz="2000" i="1">
                                  <a:solidFill>
                                    <a:prstClr val="black"/>
                                  </a:solidFill>
                                  <a:latin typeface="Cambria Math" panose="02040503050406030204" pitchFamily="18" charset="0"/>
                                </a:rPr>
                                <m:t>𝑤</m:t>
                              </m:r>
                            </m:sub>
                          </m:sSub>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𝑥</m:t>
                              </m:r>
                            </m:e>
                            <m:sub>
                              <m:r>
                                <a:rPr lang="sv-SE" sz="2000" i="1">
                                  <a:solidFill>
                                    <a:prstClr val="black"/>
                                  </a:solidFill>
                                  <a:latin typeface="Cambria Math" panose="02040503050406030204" pitchFamily="18" charset="0"/>
                                </a:rPr>
                                <m:t>𝑖</m:t>
                              </m:r>
                            </m:sub>
                          </m:sSub>
                        </m:e>
                      </m:d>
                    </m:oMath>
                  </m:oMathPara>
                </a14:m>
                <a:endParaRPr lang="sv-SE" sz="2000" dirty="0">
                  <a:solidFill>
                    <a:prstClr val="black"/>
                  </a:solidFill>
                </a:endParaRPr>
              </a:p>
            </p:txBody>
          </p:sp>
        </mc:Choice>
        <mc:Fallback xmlns="">
          <p:sp>
            <p:nvSpPr>
              <p:cNvPr id="4" name="Rektangel 3">
                <a:extLst>
                  <a:ext uri="{FF2B5EF4-FFF2-40B4-BE49-F238E27FC236}">
                    <a16:creationId xmlns="" xmlns:a16="http://schemas.microsoft.com/office/drawing/2014/main" xmlns:a14="http://schemas.microsoft.com/office/drawing/2010/main" id="{7F8FFA15-C5CC-4AC8-83DC-B6360FFE1B0E}"/>
                  </a:ext>
                </a:extLst>
              </p:cNvPr>
              <p:cNvSpPr>
                <a:spLocks noRot="1" noChangeAspect="1" noMove="1" noResize="1" noEditPoints="1" noAdjustHandles="1" noChangeArrowheads="1" noChangeShapeType="1" noTextEdit="1"/>
              </p:cNvSpPr>
              <p:nvPr/>
            </p:nvSpPr>
            <p:spPr>
              <a:xfrm>
                <a:off x="4325371" y="2993448"/>
                <a:ext cx="3441968" cy="400110"/>
              </a:xfrm>
              <a:prstGeom prst="rect">
                <a:avLst/>
              </a:prstGeom>
              <a:blipFill rotWithShape="1">
                <a:blip r:embed="rId5"/>
                <a:stretch>
                  <a:fillRect t="-125758" r="-17021" b="-189394"/>
                </a:stretch>
              </a:blipFill>
            </p:spPr>
            <p:txBody>
              <a:bodyPr/>
              <a:lstStyle/>
              <a:p>
                <a:r>
                  <a:rPr lang="sv-SE">
                    <a:noFill/>
                  </a:rPr>
                  <a:t> </a:t>
                </a:r>
              </a:p>
            </p:txBody>
          </p:sp>
        </mc:Fallback>
      </mc:AlternateContent>
      <p:sp>
        <p:nvSpPr>
          <p:cNvPr id="5" name="textruta 4"/>
          <p:cNvSpPr txBox="1"/>
          <p:nvPr/>
        </p:nvSpPr>
        <p:spPr>
          <a:xfrm>
            <a:off x="1150883" y="4070893"/>
            <a:ext cx="2349062" cy="1200329"/>
          </a:xfrm>
          <a:prstGeom prst="rect">
            <a:avLst/>
          </a:prstGeom>
          <a:solidFill>
            <a:srgbClr val="FFFF00">
              <a:alpha val="51000"/>
            </a:srgbClr>
          </a:solidFill>
        </p:spPr>
        <p:txBody>
          <a:bodyPr wrap="square" rtlCol="0" anchor="ctr">
            <a:spAutoFit/>
          </a:bodyPr>
          <a:lstStyle/>
          <a:p>
            <a:r>
              <a:rPr lang="sv-SE" sz="2400" dirty="0"/>
              <a:t> Change in a </a:t>
            </a:r>
            <a:r>
              <a:rPr lang="sv-SE" sz="2400" dirty="0" err="1"/>
              <a:t>measurable</a:t>
            </a:r>
            <a:r>
              <a:rPr lang="sv-SE" sz="2400" dirty="0"/>
              <a:t> </a:t>
            </a:r>
            <a:r>
              <a:rPr lang="sv-SE" sz="2400" dirty="0" err="1"/>
              <a:t>trait</a:t>
            </a:r>
            <a:endParaRPr lang="sv-SE" sz="2400" dirty="0"/>
          </a:p>
          <a:p>
            <a:endParaRPr lang="sv-SE" sz="2400" dirty="0"/>
          </a:p>
        </p:txBody>
      </p:sp>
      <p:sp>
        <p:nvSpPr>
          <p:cNvPr id="6" name="textruta 5"/>
          <p:cNvSpPr txBox="1"/>
          <p:nvPr/>
        </p:nvSpPr>
        <p:spPr>
          <a:xfrm>
            <a:off x="4325371" y="4070893"/>
            <a:ext cx="2874493" cy="1200329"/>
          </a:xfrm>
          <a:prstGeom prst="rect">
            <a:avLst/>
          </a:prstGeom>
          <a:solidFill>
            <a:srgbClr val="FFFF00">
              <a:alpha val="51000"/>
            </a:srgbClr>
          </a:solidFill>
        </p:spPr>
        <p:txBody>
          <a:bodyPr wrap="square" rtlCol="0" anchor="ctr">
            <a:spAutoFit/>
          </a:bodyPr>
          <a:lstStyle/>
          <a:p>
            <a:r>
              <a:rPr lang="sv-SE" sz="2400" dirty="0" err="1"/>
              <a:t>Covariation</a:t>
            </a:r>
            <a:r>
              <a:rPr lang="sv-SE" sz="2400" dirty="0"/>
              <a:t> </a:t>
            </a:r>
            <a:r>
              <a:rPr lang="sv-SE" sz="2400" dirty="0" err="1"/>
              <a:t>betwen</a:t>
            </a:r>
            <a:r>
              <a:rPr lang="sv-SE" sz="2400" dirty="0"/>
              <a:t> </a:t>
            </a:r>
            <a:r>
              <a:rPr lang="sv-SE" sz="2400" dirty="0" err="1"/>
              <a:t>fitness</a:t>
            </a:r>
            <a:r>
              <a:rPr lang="sv-SE" sz="2400" dirty="0"/>
              <a:t> and the </a:t>
            </a:r>
            <a:r>
              <a:rPr lang="sv-SE" sz="2400" dirty="0" err="1"/>
              <a:t>trait</a:t>
            </a:r>
            <a:endParaRPr lang="sv-SE" sz="2400" dirty="0"/>
          </a:p>
          <a:p>
            <a:endParaRPr lang="sv-SE" sz="2400" dirty="0"/>
          </a:p>
        </p:txBody>
      </p:sp>
      <p:sp>
        <p:nvSpPr>
          <p:cNvPr id="7" name="textruta 6"/>
          <p:cNvSpPr txBox="1"/>
          <p:nvPr/>
        </p:nvSpPr>
        <p:spPr>
          <a:xfrm>
            <a:off x="8198069" y="4070892"/>
            <a:ext cx="3058509" cy="1200329"/>
          </a:xfrm>
          <a:prstGeom prst="rect">
            <a:avLst/>
          </a:prstGeom>
          <a:solidFill>
            <a:srgbClr val="FFFF00">
              <a:alpha val="51000"/>
            </a:srgbClr>
          </a:solidFill>
        </p:spPr>
        <p:txBody>
          <a:bodyPr wrap="square" rtlCol="0" anchor="ctr">
            <a:spAutoFit/>
          </a:bodyPr>
          <a:lstStyle/>
          <a:p>
            <a:r>
              <a:rPr lang="sv-SE" sz="2400" dirty="0" err="1"/>
              <a:t>Expected</a:t>
            </a:r>
            <a:r>
              <a:rPr lang="sv-SE" sz="2400" dirty="0"/>
              <a:t> </a:t>
            </a:r>
            <a:r>
              <a:rPr lang="sv-SE" sz="2400" dirty="0" err="1"/>
              <a:t>change</a:t>
            </a:r>
            <a:r>
              <a:rPr lang="sv-SE" sz="2400" dirty="0"/>
              <a:t> </a:t>
            </a:r>
            <a:r>
              <a:rPr lang="sv-SE" sz="2400" dirty="0" err="1"/>
              <a:t>between</a:t>
            </a:r>
            <a:r>
              <a:rPr lang="sv-SE" sz="2400" dirty="0"/>
              <a:t> </a:t>
            </a:r>
            <a:r>
              <a:rPr lang="sv-SE" sz="2400" dirty="0" err="1"/>
              <a:t>cycles</a:t>
            </a:r>
            <a:r>
              <a:rPr lang="sv-SE" sz="2400" dirty="0"/>
              <a:t>/repetitions</a:t>
            </a:r>
          </a:p>
        </p:txBody>
      </p:sp>
      <p:cxnSp>
        <p:nvCxnSpPr>
          <p:cNvPr id="14" name="Rak pil 13"/>
          <p:cNvCxnSpPr>
            <a:stCxn id="10" idx="2"/>
            <a:endCxn id="5" idx="0"/>
          </p:cNvCxnSpPr>
          <p:nvPr/>
        </p:nvCxnSpPr>
        <p:spPr>
          <a:xfrm flipH="1">
            <a:off x="2325414" y="3393558"/>
            <a:ext cx="2288810" cy="67733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Rak pil 15"/>
          <p:cNvCxnSpPr>
            <a:stCxn id="11" idx="2"/>
            <a:endCxn id="6" idx="0"/>
          </p:cNvCxnSpPr>
          <p:nvPr/>
        </p:nvCxnSpPr>
        <p:spPr>
          <a:xfrm>
            <a:off x="5736021" y="3413295"/>
            <a:ext cx="26597" cy="65759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0" name="Rak pil 19"/>
          <p:cNvCxnSpPr>
            <a:stCxn id="12" idx="2"/>
            <a:endCxn id="7" idx="0"/>
          </p:cNvCxnSpPr>
          <p:nvPr/>
        </p:nvCxnSpPr>
        <p:spPr>
          <a:xfrm>
            <a:off x="7199866" y="3393558"/>
            <a:ext cx="2527458" cy="67733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0" name="textruta 29"/>
          <p:cNvSpPr txBox="1"/>
          <p:nvPr/>
        </p:nvSpPr>
        <p:spPr>
          <a:xfrm>
            <a:off x="1150883" y="5859517"/>
            <a:ext cx="2318936" cy="461665"/>
          </a:xfrm>
          <a:prstGeom prst="rect">
            <a:avLst/>
          </a:prstGeom>
          <a:noFill/>
        </p:spPr>
        <p:txBody>
          <a:bodyPr wrap="square" rtlCol="0">
            <a:spAutoFit/>
          </a:bodyPr>
          <a:lstStyle/>
          <a:p>
            <a:pPr algn="ctr"/>
            <a:r>
              <a:rPr lang="sv-SE" sz="2400" b="1" dirty="0"/>
              <a:t>Variation</a:t>
            </a:r>
          </a:p>
        </p:txBody>
      </p:sp>
      <p:sp>
        <p:nvSpPr>
          <p:cNvPr id="31" name="textruta 30"/>
          <p:cNvSpPr txBox="1"/>
          <p:nvPr/>
        </p:nvSpPr>
        <p:spPr>
          <a:xfrm>
            <a:off x="8347135" y="5864772"/>
            <a:ext cx="2909443" cy="830997"/>
          </a:xfrm>
          <a:prstGeom prst="rect">
            <a:avLst/>
          </a:prstGeom>
          <a:noFill/>
        </p:spPr>
        <p:txBody>
          <a:bodyPr wrap="square" rtlCol="0">
            <a:spAutoFit/>
          </a:bodyPr>
          <a:lstStyle/>
          <a:p>
            <a:pPr algn="ctr"/>
            <a:r>
              <a:rPr lang="sv-SE" sz="2400" b="1" dirty="0" err="1"/>
              <a:t>Recurrence</a:t>
            </a:r>
            <a:r>
              <a:rPr lang="sv-SE" sz="2400" b="1" dirty="0"/>
              <a:t>/</a:t>
            </a:r>
          </a:p>
          <a:p>
            <a:pPr algn="ctr"/>
            <a:r>
              <a:rPr lang="sv-SE" sz="2400" b="1" dirty="0" err="1"/>
              <a:t>Heritability</a:t>
            </a:r>
            <a:r>
              <a:rPr lang="sv-SE" sz="2400" b="1" dirty="0"/>
              <a:t> </a:t>
            </a:r>
          </a:p>
        </p:txBody>
      </p:sp>
      <p:sp>
        <p:nvSpPr>
          <p:cNvPr id="32" name="textruta 31"/>
          <p:cNvSpPr txBox="1"/>
          <p:nvPr/>
        </p:nvSpPr>
        <p:spPr>
          <a:xfrm>
            <a:off x="4614224" y="5859517"/>
            <a:ext cx="2318936" cy="461665"/>
          </a:xfrm>
          <a:prstGeom prst="rect">
            <a:avLst/>
          </a:prstGeom>
          <a:noFill/>
        </p:spPr>
        <p:txBody>
          <a:bodyPr wrap="square" rtlCol="0">
            <a:spAutoFit/>
          </a:bodyPr>
          <a:lstStyle/>
          <a:p>
            <a:pPr algn="ctr"/>
            <a:r>
              <a:rPr lang="sv-SE" sz="2400" b="1" dirty="0" err="1"/>
              <a:t>Selection</a:t>
            </a:r>
            <a:endParaRPr lang="sv-SE" sz="2400" b="1" dirty="0"/>
          </a:p>
        </p:txBody>
      </p:sp>
      <p:cxnSp>
        <p:nvCxnSpPr>
          <p:cNvPr id="34" name="Rak pil 33"/>
          <p:cNvCxnSpPr>
            <a:stCxn id="5" idx="2"/>
          </p:cNvCxnSpPr>
          <p:nvPr/>
        </p:nvCxnSpPr>
        <p:spPr>
          <a:xfrm flipH="1">
            <a:off x="2310351" y="5271222"/>
            <a:ext cx="15063" cy="58829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5" name="Rak pil 34"/>
          <p:cNvCxnSpPr/>
          <p:nvPr/>
        </p:nvCxnSpPr>
        <p:spPr>
          <a:xfrm flipH="1">
            <a:off x="9727323" y="5271221"/>
            <a:ext cx="1" cy="63530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6" name="Rak pil 35"/>
          <p:cNvCxnSpPr>
            <a:stCxn id="6" idx="2"/>
          </p:cNvCxnSpPr>
          <p:nvPr/>
        </p:nvCxnSpPr>
        <p:spPr>
          <a:xfrm flipH="1">
            <a:off x="5759991" y="5271222"/>
            <a:ext cx="2627" cy="63530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2" name="textruta 41">
            <a:extLst>
              <a:ext uri="{FF2B5EF4-FFF2-40B4-BE49-F238E27FC236}">
                <a16:creationId xmlns:a16="http://schemas.microsoft.com/office/drawing/2014/main" id="{A3C2CBBD-1416-44F6-9B9D-BDC93BA8C304}"/>
              </a:ext>
            </a:extLst>
          </p:cNvPr>
          <p:cNvSpPr txBox="1"/>
          <p:nvPr/>
        </p:nvSpPr>
        <p:spPr>
          <a:xfrm>
            <a:off x="2759287" y="2210795"/>
            <a:ext cx="7042569" cy="369332"/>
          </a:xfrm>
          <a:prstGeom prst="rect">
            <a:avLst/>
          </a:prstGeom>
          <a:noFill/>
        </p:spPr>
        <p:txBody>
          <a:bodyPr wrap="none" rtlCol="0">
            <a:spAutoFit/>
          </a:bodyPr>
          <a:lstStyle/>
          <a:p>
            <a:r>
              <a:rPr lang="sv-SE" dirty="0">
                <a:solidFill>
                  <a:prstClr val="black"/>
                </a:solidFill>
              </a:rPr>
              <a:t>E. g. </a:t>
            </a:r>
            <a:r>
              <a:rPr lang="sv-SE" dirty="0" err="1">
                <a:solidFill>
                  <a:prstClr val="black"/>
                </a:solidFill>
              </a:rPr>
              <a:t>Okasha</a:t>
            </a:r>
            <a:r>
              <a:rPr lang="sv-SE" dirty="0">
                <a:solidFill>
                  <a:prstClr val="black"/>
                </a:solidFill>
              </a:rPr>
              <a:t> (2008) MLS1 scenario; </a:t>
            </a:r>
            <a:r>
              <a:rPr lang="sv-SE" dirty="0" err="1">
                <a:solidFill>
                  <a:prstClr val="black"/>
                </a:solidFill>
              </a:rPr>
              <a:t>McElreath</a:t>
            </a:r>
            <a:r>
              <a:rPr lang="sv-SE" dirty="0">
                <a:solidFill>
                  <a:prstClr val="black"/>
                </a:solidFill>
              </a:rPr>
              <a:t> &amp; Boyd, 2007; </a:t>
            </a:r>
            <a:r>
              <a:rPr lang="sv-SE" dirty="0" err="1">
                <a:solidFill>
                  <a:prstClr val="black"/>
                </a:solidFill>
              </a:rPr>
              <a:t>Baum</a:t>
            </a:r>
            <a:r>
              <a:rPr lang="sv-SE" dirty="0">
                <a:solidFill>
                  <a:prstClr val="black"/>
                </a:solidFill>
              </a:rPr>
              <a:t>; 2017</a:t>
            </a:r>
          </a:p>
        </p:txBody>
      </p:sp>
    </p:spTree>
    <p:custDataLst>
      <p:tags r:id="rId1"/>
    </p:custDataLst>
    <p:extLst>
      <p:ext uri="{BB962C8B-B14F-4D97-AF65-F5344CB8AC3E}">
        <p14:creationId xmlns:p14="http://schemas.microsoft.com/office/powerpoint/2010/main" val="1910562616"/>
      </p:ext>
    </p:extLst>
  </p:cSld>
  <p:clrMapOvr>
    <a:masterClrMapping/>
  </p:clrMapOvr>
  <mc:AlternateContent xmlns:mc="http://schemas.openxmlformats.org/markup-compatibility/2006" xmlns:p14="http://schemas.microsoft.com/office/powerpoint/2010/main">
    <mc:Choice Requires="p14">
      <p:transition spd="slow" p14:dur="2000" advTm="45856"/>
    </mc:Choice>
    <mc:Fallback xmlns="">
      <p:transition spd="slow" advTm="45856"/>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10" grpId="0" animBg="1"/>
      <p:bldP spid="11" grpId="0" animBg="1"/>
      <p:bldP spid="12" grpId="0" animBg="1"/>
      <p:bldP spid="5" grpId="0" animBg="1"/>
      <p:bldP spid="6" grpId="0" animBg="1"/>
      <p:bldP spid="7" grpId="0" animBg="1"/>
      <p:bldP spid="30" grpId="0"/>
      <p:bldP spid="31" grpId="0"/>
      <p:bldP spid="32"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0" y="132346"/>
            <a:ext cx="5105400" cy="6593307"/>
          </a:xfrm>
        </p:spPr>
        <p:txBody>
          <a:bodyPr/>
          <a:lstStyle/>
          <a:p>
            <a:r>
              <a:rPr lang="en-US" sz="8000" dirty="0"/>
              <a:t>How can I suggest this theory?</a:t>
            </a:r>
            <a:endParaRPr lang="sv-SE" sz="8000"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11</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31802986"/>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normAutofit/>
          </a:bodyPr>
          <a:lstStyle/>
          <a:p>
            <a:r>
              <a:rPr lang="sv-SE" dirty="0"/>
              <a:t>6+ </a:t>
            </a:r>
            <a:r>
              <a:rPr lang="sv-SE" dirty="0" err="1"/>
              <a:t>years</a:t>
            </a:r>
            <a:r>
              <a:rPr lang="sv-SE" dirty="0"/>
              <a:t> </a:t>
            </a:r>
            <a:r>
              <a:rPr lang="sv-SE" dirty="0" err="1"/>
              <a:t>of</a:t>
            </a:r>
            <a:r>
              <a:rPr lang="sv-SE" dirty="0"/>
              <a:t> </a:t>
            </a:r>
            <a:r>
              <a:rPr lang="sv-SE" dirty="0" err="1"/>
              <a:t>studying</a:t>
            </a:r>
            <a:r>
              <a:rPr lang="sv-SE" dirty="0"/>
              <a:t> </a:t>
            </a:r>
            <a:r>
              <a:rPr lang="sv-SE" dirty="0" err="1"/>
              <a:t>professionals</a:t>
            </a:r>
            <a:r>
              <a:rPr lang="sv-SE" dirty="0"/>
              <a:t>’ </a:t>
            </a:r>
            <a:r>
              <a:rPr lang="sv-SE" dirty="0" err="1"/>
              <a:t>behavior</a:t>
            </a:r>
            <a:r>
              <a:rPr lang="sv-SE" dirty="0"/>
              <a:t> in mental </a:t>
            </a:r>
            <a:r>
              <a:rPr lang="sv-SE" dirty="0" err="1"/>
              <a:t>health</a:t>
            </a:r>
            <a:r>
              <a:rPr lang="sv-SE" dirty="0"/>
              <a:t> </a:t>
            </a:r>
            <a:r>
              <a:rPr lang="sv-SE" dirty="0" err="1"/>
              <a:t>care</a:t>
            </a:r>
            <a:r>
              <a:rPr lang="sv-SE" dirty="0"/>
              <a:t> (ND) </a:t>
            </a:r>
            <a:r>
              <a:rPr lang="sv-SE" dirty="0" err="1"/>
              <a:t>pathways</a:t>
            </a:r>
            <a:r>
              <a:rPr lang="sv-SE" dirty="0"/>
              <a:t> </a:t>
            </a:r>
          </a:p>
        </p:txBody>
      </p:sp>
      <p:sp>
        <p:nvSpPr>
          <p:cNvPr id="3" name="Platshållare för innehåll 2"/>
          <p:cNvSpPr>
            <a:spLocks noGrp="1"/>
          </p:cNvSpPr>
          <p:nvPr>
            <p:ph idx="1"/>
          </p:nvPr>
        </p:nvSpPr>
        <p:spPr>
          <a:xfrm>
            <a:off x="516834" y="1437232"/>
            <a:ext cx="6825916" cy="4988768"/>
          </a:xfrm>
        </p:spPr>
        <p:txBody>
          <a:bodyPr>
            <a:normAutofit fontScale="92500" lnSpcReduction="10000"/>
          </a:bodyPr>
          <a:lstStyle/>
          <a:p>
            <a:r>
              <a:rPr lang="sv-SE" sz="2400" dirty="0" err="1"/>
              <a:t>Inductive</a:t>
            </a:r>
            <a:r>
              <a:rPr lang="sv-SE" sz="2400" dirty="0"/>
              <a:t>, </a:t>
            </a:r>
            <a:r>
              <a:rPr lang="sv-SE" sz="2400" dirty="0" err="1"/>
              <a:t>bottom-up</a:t>
            </a:r>
            <a:r>
              <a:rPr lang="sv-SE" sz="2400" dirty="0"/>
              <a:t> approach to </a:t>
            </a:r>
            <a:r>
              <a:rPr lang="sv-SE" sz="2400" dirty="0" err="1"/>
              <a:t>theory</a:t>
            </a:r>
            <a:r>
              <a:rPr lang="sv-SE" sz="2400" dirty="0"/>
              <a:t> </a:t>
            </a:r>
            <a:r>
              <a:rPr lang="sv-SE" sz="2400" dirty="0" err="1"/>
              <a:t>construction</a:t>
            </a:r>
            <a:endParaRPr lang="sv-SE" sz="2400" dirty="0"/>
          </a:p>
          <a:p>
            <a:endParaRPr lang="sv-SE" sz="2400" dirty="0"/>
          </a:p>
          <a:p>
            <a:r>
              <a:rPr lang="sv-SE" sz="2400" dirty="0"/>
              <a:t>Multi-</a:t>
            </a:r>
            <a:r>
              <a:rPr lang="sv-SE" sz="2400" dirty="0" err="1"/>
              <a:t>level</a:t>
            </a:r>
            <a:r>
              <a:rPr lang="sv-SE" sz="2400" dirty="0"/>
              <a:t> data, </a:t>
            </a:r>
            <a:r>
              <a:rPr lang="sv-SE" sz="2400" dirty="0" err="1"/>
              <a:t>both</a:t>
            </a:r>
            <a:r>
              <a:rPr lang="sv-SE" sz="2400" dirty="0"/>
              <a:t> </a:t>
            </a:r>
            <a:r>
              <a:rPr lang="sv-SE" sz="2400" dirty="0" err="1"/>
              <a:t>quantitative</a:t>
            </a:r>
            <a:r>
              <a:rPr lang="sv-SE" sz="2400" dirty="0"/>
              <a:t> and </a:t>
            </a:r>
            <a:r>
              <a:rPr lang="sv-SE" sz="2400" dirty="0" err="1"/>
              <a:t>qualitiative</a:t>
            </a:r>
            <a:endParaRPr lang="sv-SE" sz="2400" dirty="0"/>
          </a:p>
          <a:p>
            <a:pPr marL="0" indent="0">
              <a:buNone/>
            </a:pPr>
            <a:endParaRPr lang="sv-SE" sz="2400" dirty="0"/>
          </a:p>
          <a:p>
            <a:r>
              <a:rPr lang="sv-SE" sz="2400" dirty="0"/>
              <a:t>Classic </a:t>
            </a:r>
            <a:r>
              <a:rPr lang="sv-SE" sz="2400" dirty="0" err="1"/>
              <a:t>Grounded</a:t>
            </a:r>
            <a:r>
              <a:rPr lang="sv-SE" sz="2400" dirty="0"/>
              <a:t> </a:t>
            </a:r>
            <a:r>
              <a:rPr lang="sv-SE" sz="2400" dirty="0" err="1"/>
              <a:t>Theory</a:t>
            </a:r>
            <a:r>
              <a:rPr lang="sv-SE" sz="2400" dirty="0"/>
              <a:t> (</a:t>
            </a:r>
            <a:r>
              <a:rPr lang="en-US" sz="2400" dirty="0"/>
              <a:t>Glaser 1978; 2001; 2003; 1998/2010) </a:t>
            </a:r>
            <a:r>
              <a:rPr lang="sv-SE" sz="2400" dirty="0"/>
              <a:t>is </a:t>
            </a:r>
            <a:r>
              <a:rPr lang="sv-SE" sz="2400" dirty="0" err="1"/>
              <a:t>one</a:t>
            </a:r>
            <a:r>
              <a:rPr lang="sv-SE" sz="2400" dirty="0"/>
              <a:t> </a:t>
            </a:r>
            <a:r>
              <a:rPr lang="sv-SE" sz="2400" dirty="0" err="1"/>
              <a:t>of</a:t>
            </a:r>
            <a:r>
              <a:rPr lang="sv-SE" sz="2400" dirty="0"/>
              <a:t> </a:t>
            </a:r>
            <a:r>
              <a:rPr lang="sv-SE" sz="2400" dirty="0" err="1"/>
              <a:t>few</a:t>
            </a:r>
            <a:r>
              <a:rPr lang="sv-SE" sz="2400" dirty="0"/>
              <a:t> explicit </a:t>
            </a:r>
            <a:r>
              <a:rPr lang="sv-SE" sz="2400" dirty="0" err="1"/>
              <a:t>models</a:t>
            </a:r>
            <a:r>
              <a:rPr lang="sv-SE" sz="2400" dirty="0"/>
              <a:t> for </a:t>
            </a:r>
            <a:r>
              <a:rPr lang="sv-SE" sz="2400" dirty="0" err="1"/>
              <a:t>systematically</a:t>
            </a:r>
            <a:r>
              <a:rPr lang="sv-SE" sz="2400" dirty="0"/>
              <a:t> generating </a:t>
            </a:r>
            <a:r>
              <a:rPr lang="sv-SE" sz="2400" b="1" i="1" u="sng" dirty="0"/>
              <a:t>new</a:t>
            </a:r>
            <a:r>
              <a:rPr lang="sv-SE" sz="2400" dirty="0"/>
              <a:t>, </a:t>
            </a:r>
            <a:r>
              <a:rPr lang="sv-SE" sz="2400" dirty="0" err="1"/>
              <a:t>useful</a:t>
            </a:r>
            <a:r>
              <a:rPr lang="sv-SE" sz="2400" dirty="0"/>
              <a:t> </a:t>
            </a:r>
            <a:r>
              <a:rPr lang="sv-SE" sz="2400" dirty="0" err="1"/>
              <a:t>theory</a:t>
            </a:r>
            <a:r>
              <a:rPr lang="sv-SE" sz="2400" dirty="0"/>
              <a:t> for the social </a:t>
            </a:r>
            <a:r>
              <a:rPr lang="sv-SE" sz="2400" dirty="0" err="1"/>
              <a:t>sciences</a:t>
            </a:r>
            <a:r>
              <a:rPr lang="sv-SE" sz="2400" dirty="0"/>
              <a:t>. </a:t>
            </a:r>
          </a:p>
          <a:p>
            <a:endParaRPr lang="sv-SE" sz="2400" dirty="0"/>
          </a:p>
          <a:p>
            <a:r>
              <a:rPr lang="sv-SE" sz="2400" dirty="0" err="1"/>
              <a:t>About</a:t>
            </a:r>
            <a:r>
              <a:rPr lang="sv-SE" sz="2400" dirty="0"/>
              <a:t> as </a:t>
            </a:r>
            <a:r>
              <a:rPr lang="sv-SE" sz="2400" dirty="0" err="1"/>
              <a:t>misunderstood</a:t>
            </a:r>
            <a:r>
              <a:rPr lang="sv-SE" sz="2400" dirty="0"/>
              <a:t> and </a:t>
            </a:r>
            <a:r>
              <a:rPr lang="sv-SE" sz="2400" dirty="0" err="1"/>
              <a:t>misrepresented</a:t>
            </a:r>
            <a:r>
              <a:rPr lang="sv-SE" sz="2400" dirty="0"/>
              <a:t> as </a:t>
            </a:r>
            <a:r>
              <a:rPr lang="sv-SE" sz="2400" dirty="0" err="1"/>
              <a:t>behavorism</a:t>
            </a:r>
            <a:r>
              <a:rPr lang="sv-SE" sz="2400" dirty="0"/>
              <a:t> ;-)</a:t>
            </a:r>
          </a:p>
          <a:p>
            <a:endParaRPr lang="sv-SE" sz="2400" dirty="0"/>
          </a:p>
          <a:p>
            <a:r>
              <a:rPr lang="sv-SE" sz="2400" dirty="0" err="1"/>
              <a:t>Clearly</a:t>
            </a:r>
            <a:r>
              <a:rPr lang="sv-SE" sz="2400" dirty="0"/>
              <a:t> </a:t>
            </a:r>
            <a:r>
              <a:rPr lang="sv-SE" sz="2400" dirty="0" err="1"/>
              <a:t>compatible</a:t>
            </a:r>
            <a:r>
              <a:rPr lang="sv-SE" sz="2400" dirty="0"/>
              <a:t> </a:t>
            </a:r>
            <a:r>
              <a:rPr lang="sv-SE" sz="2400" dirty="0" err="1"/>
              <a:t>with</a:t>
            </a:r>
            <a:r>
              <a:rPr lang="sv-SE" sz="2400" dirty="0"/>
              <a:t> CBS-</a:t>
            </a:r>
            <a:r>
              <a:rPr lang="sv-SE" sz="2400" dirty="0" err="1"/>
              <a:t>principles</a:t>
            </a:r>
            <a:r>
              <a:rPr lang="sv-SE" sz="2400" dirty="0"/>
              <a:t> (</a:t>
            </a:r>
            <a:r>
              <a:rPr lang="sv-SE" sz="2400" dirty="0" err="1"/>
              <a:t>e.g</a:t>
            </a:r>
            <a:r>
              <a:rPr lang="sv-SE" sz="2400" dirty="0"/>
              <a:t>. fit, </a:t>
            </a:r>
            <a:r>
              <a:rPr lang="sv-SE" sz="2400" dirty="0" err="1"/>
              <a:t>workability</a:t>
            </a:r>
            <a:r>
              <a:rPr lang="sv-SE" sz="2400" dirty="0"/>
              <a:t>, </a:t>
            </a:r>
            <a:r>
              <a:rPr lang="sv-SE" sz="2400" dirty="0" err="1"/>
              <a:t>modifiability</a:t>
            </a:r>
            <a:r>
              <a:rPr lang="sv-SE" sz="2400" dirty="0"/>
              <a:t>, </a:t>
            </a:r>
            <a:r>
              <a:rPr lang="sv-SE" sz="2400" dirty="0" err="1"/>
              <a:t>relevance</a:t>
            </a:r>
            <a:r>
              <a:rPr lang="sv-SE" sz="2400" dirty="0"/>
              <a:t>, </a:t>
            </a:r>
            <a:r>
              <a:rPr lang="sv-SE" sz="2400" dirty="0" err="1"/>
              <a:t>grab</a:t>
            </a:r>
            <a:r>
              <a:rPr lang="sv-SE" sz="2400" dirty="0"/>
              <a:t>)</a:t>
            </a:r>
          </a:p>
        </p:txBody>
      </p:sp>
      <p:sp>
        <p:nvSpPr>
          <p:cNvPr id="4" name="textruta 3">
            <a:extLst>
              <a:ext uri="{FF2B5EF4-FFF2-40B4-BE49-F238E27FC236}">
                <a16:creationId xmlns:a16="http://schemas.microsoft.com/office/drawing/2014/main" id="{1C099871-8681-4D76-8FFE-7582188682E5}"/>
              </a:ext>
            </a:extLst>
          </p:cNvPr>
          <p:cNvSpPr txBox="1"/>
          <p:nvPr/>
        </p:nvSpPr>
        <p:spPr>
          <a:xfrm>
            <a:off x="8534390" y="1435119"/>
            <a:ext cx="3237598" cy="923330"/>
          </a:xfrm>
          <a:prstGeom prst="rect">
            <a:avLst/>
          </a:prstGeom>
          <a:noFill/>
        </p:spPr>
        <p:txBody>
          <a:bodyPr wrap="square" rtlCol="0">
            <a:spAutoFit/>
          </a:bodyPr>
          <a:lstStyle/>
          <a:p>
            <a:pPr algn="ctr"/>
            <a:r>
              <a:rPr lang="sv-SE" dirty="0"/>
              <a:t>1. Do not </a:t>
            </a:r>
            <a:r>
              <a:rPr lang="sv-SE" dirty="0" err="1"/>
              <a:t>restrict</a:t>
            </a:r>
            <a:r>
              <a:rPr lang="sv-SE" dirty="0"/>
              <a:t> data and </a:t>
            </a:r>
            <a:r>
              <a:rPr lang="sv-SE" dirty="0" err="1"/>
              <a:t>their</a:t>
            </a:r>
            <a:r>
              <a:rPr lang="sv-SE" dirty="0"/>
              <a:t> interrelations  </a:t>
            </a:r>
            <a:r>
              <a:rPr lang="sv-SE" dirty="0" err="1"/>
              <a:t>until</a:t>
            </a:r>
            <a:r>
              <a:rPr lang="sv-SE" dirty="0"/>
              <a:t> </a:t>
            </a:r>
            <a:r>
              <a:rPr lang="sv-SE" dirty="0" err="1"/>
              <a:t>you</a:t>
            </a:r>
            <a:r>
              <a:rPr lang="sv-SE" dirty="0"/>
              <a:t> </a:t>
            </a:r>
            <a:r>
              <a:rPr lang="sv-SE" dirty="0" err="1"/>
              <a:t>have</a:t>
            </a:r>
            <a:r>
              <a:rPr lang="sv-SE" dirty="0"/>
              <a:t> </a:t>
            </a:r>
            <a:r>
              <a:rPr lang="sv-SE" dirty="0" err="1"/>
              <a:t>seen</a:t>
            </a:r>
            <a:r>
              <a:rPr lang="sv-SE" dirty="0"/>
              <a:t>/</a:t>
            </a:r>
            <a:r>
              <a:rPr lang="sv-SE" dirty="0" err="1"/>
              <a:t>collected</a:t>
            </a:r>
            <a:r>
              <a:rPr lang="sv-SE" dirty="0"/>
              <a:t> </a:t>
            </a:r>
            <a:r>
              <a:rPr lang="sv-SE" dirty="0" err="1"/>
              <a:t>them</a:t>
            </a:r>
            <a:r>
              <a:rPr lang="sv-SE" dirty="0"/>
              <a:t>.</a:t>
            </a:r>
          </a:p>
        </p:txBody>
      </p:sp>
      <p:sp>
        <p:nvSpPr>
          <p:cNvPr id="5" name="textruta 4">
            <a:extLst>
              <a:ext uri="{FF2B5EF4-FFF2-40B4-BE49-F238E27FC236}">
                <a16:creationId xmlns:a16="http://schemas.microsoft.com/office/drawing/2014/main" id="{B473537C-300A-4B81-B2D0-768509A99A87}"/>
              </a:ext>
            </a:extLst>
          </p:cNvPr>
          <p:cNvSpPr txBox="1"/>
          <p:nvPr/>
        </p:nvSpPr>
        <p:spPr>
          <a:xfrm>
            <a:off x="8534399" y="5225671"/>
            <a:ext cx="3237597" cy="1200329"/>
          </a:xfrm>
          <a:prstGeom prst="rect">
            <a:avLst/>
          </a:prstGeom>
          <a:noFill/>
        </p:spPr>
        <p:txBody>
          <a:bodyPr wrap="square" rtlCol="0">
            <a:spAutoFit/>
          </a:bodyPr>
          <a:lstStyle/>
          <a:p>
            <a:pPr algn="ctr"/>
            <a:r>
              <a:rPr lang="sv-SE" dirty="0"/>
              <a:t>3. CBS; CPR:s and the Price </a:t>
            </a:r>
            <a:r>
              <a:rPr lang="sv-SE" dirty="0" err="1"/>
              <a:t>equation</a:t>
            </a:r>
            <a:r>
              <a:rPr lang="sv-SE" dirty="0"/>
              <a:t> a </a:t>
            </a:r>
            <a:r>
              <a:rPr lang="sv-SE" dirty="0" err="1"/>
              <a:t>theoretical</a:t>
            </a:r>
            <a:r>
              <a:rPr lang="sv-SE" dirty="0"/>
              <a:t> ENDPOINT – not a </a:t>
            </a:r>
            <a:r>
              <a:rPr lang="sv-SE" dirty="0" err="1"/>
              <a:t>starting</a:t>
            </a:r>
            <a:r>
              <a:rPr lang="sv-SE" dirty="0"/>
              <a:t> </a:t>
            </a:r>
            <a:r>
              <a:rPr lang="sv-SE" dirty="0" err="1"/>
              <a:t>point</a:t>
            </a:r>
            <a:endParaRPr lang="sv-SE" dirty="0"/>
          </a:p>
        </p:txBody>
      </p:sp>
      <p:sp>
        <p:nvSpPr>
          <p:cNvPr id="6" name="textruta 5">
            <a:extLst>
              <a:ext uri="{FF2B5EF4-FFF2-40B4-BE49-F238E27FC236}">
                <a16:creationId xmlns:a16="http://schemas.microsoft.com/office/drawing/2014/main" id="{655D8B78-9F06-4AC3-84D9-EECC32D74A4E}"/>
              </a:ext>
            </a:extLst>
          </p:cNvPr>
          <p:cNvSpPr txBox="1"/>
          <p:nvPr/>
        </p:nvSpPr>
        <p:spPr>
          <a:xfrm>
            <a:off x="8534391" y="3053396"/>
            <a:ext cx="3237598" cy="1200329"/>
          </a:xfrm>
          <a:prstGeom prst="rect">
            <a:avLst/>
          </a:prstGeom>
          <a:noFill/>
        </p:spPr>
        <p:txBody>
          <a:bodyPr wrap="square" rtlCol="0">
            <a:spAutoFit/>
          </a:bodyPr>
          <a:lstStyle/>
          <a:p>
            <a:pPr algn="ctr"/>
            <a:r>
              <a:rPr lang="sv-SE" dirty="0"/>
              <a:t>2. </a:t>
            </a:r>
            <a:r>
              <a:rPr lang="sv-SE" dirty="0" err="1"/>
              <a:t>Specify</a:t>
            </a:r>
            <a:r>
              <a:rPr lang="sv-SE" dirty="0"/>
              <a:t> the data and </a:t>
            </a:r>
            <a:r>
              <a:rPr lang="sv-SE" dirty="0" err="1"/>
              <a:t>their</a:t>
            </a:r>
            <a:r>
              <a:rPr lang="sv-SE" dirty="0"/>
              <a:t> interrelations </a:t>
            </a:r>
            <a:r>
              <a:rPr lang="sv-SE" dirty="0" err="1"/>
              <a:t>cautiously</a:t>
            </a:r>
            <a:r>
              <a:rPr lang="sv-SE" dirty="0"/>
              <a:t> and </a:t>
            </a:r>
            <a:r>
              <a:rPr lang="sv-SE" dirty="0" err="1"/>
              <a:t>continually</a:t>
            </a:r>
            <a:r>
              <a:rPr lang="sv-SE" dirty="0"/>
              <a:t> in an on-going </a:t>
            </a:r>
            <a:r>
              <a:rPr lang="sv-SE" dirty="0" err="1"/>
              <a:t>comparative</a:t>
            </a:r>
            <a:r>
              <a:rPr lang="sv-SE" dirty="0"/>
              <a:t> process</a:t>
            </a:r>
          </a:p>
        </p:txBody>
      </p:sp>
      <p:cxnSp>
        <p:nvCxnSpPr>
          <p:cNvPr id="8" name="Rak koppling 7">
            <a:extLst>
              <a:ext uri="{FF2B5EF4-FFF2-40B4-BE49-F238E27FC236}">
                <a16:creationId xmlns:a16="http://schemas.microsoft.com/office/drawing/2014/main" id="{11E9ED70-B32F-41B9-8512-91BB872FFA2E}"/>
              </a:ext>
            </a:extLst>
          </p:cNvPr>
          <p:cNvCxnSpPr>
            <a:cxnSpLocks/>
          </p:cNvCxnSpPr>
          <p:nvPr/>
        </p:nvCxnSpPr>
        <p:spPr>
          <a:xfrm>
            <a:off x="8229600" y="1435119"/>
            <a:ext cx="0" cy="5206313"/>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352527"/>
      </p:ext>
    </p:extLst>
  </p:cSld>
  <p:clrMapOvr>
    <a:masterClrMapping/>
  </p:clrMapOvr>
  <mc:AlternateContent xmlns:mc="http://schemas.openxmlformats.org/markup-compatibility/2006" xmlns:p14="http://schemas.microsoft.com/office/powerpoint/2010/main">
    <mc:Choice Requires="p14">
      <p:transition spd="slow" p14:dur="2000" advTm="4"/>
    </mc:Choice>
    <mc:Fallback xmlns="">
      <p:transition spd="slow" advTm="4"/>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dirty="0" err="1"/>
              <a:t>One</a:t>
            </a:r>
            <a:r>
              <a:rPr lang="sv-SE" dirty="0"/>
              <a:t> </a:t>
            </a:r>
            <a:r>
              <a:rPr lang="sv-SE" dirty="0" err="1"/>
              <a:t>more</a:t>
            </a:r>
            <a:r>
              <a:rPr lang="sv-SE" dirty="0"/>
              <a:t> </a:t>
            </a:r>
            <a:r>
              <a:rPr lang="sv-SE" dirty="0" err="1"/>
              <a:t>slide</a:t>
            </a:r>
            <a:r>
              <a:rPr lang="sv-SE" dirty="0"/>
              <a:t> on </a:t>
            </a:r>
            <a:r>
              <a:rPr lang="sv-SE" dirty="0" err="1"/>
              <a:t>method</a:t>
            </a:r>
            <a:r>
              <a:rPr lang="sv-SE" dirty="0"/>
              <a:t>…</a:t>
            </a:r>
          </a:p>
        </p:txBody>
      </p:sp>
      <p:sp>
        <p:nvSpPr>
          <p:cNvPr id="3" name="Platshållare för innehåll 2"/>
          <p:cNvSpPr>
            <a:spLocks noGrp="1"/>
          </p:cNvSpPr>
          <p:nvPr>
            <p:ph idx="1"/>
          </p:nvPr>
        </p:nvSpPr>
        <p:spPr>
          <a:xfrm>
            <a:off x="432000" y="1235748"/>
            <a:ext cx="11340000" cy="4758128"/>
          </a:xfrm>
        </p:spPr>
        <p:txBody>
          <a:bodyPr/>
          <a:lstStyle/>
          <a:p>
            <a:r>
              <a:rPr lang="sv-SE" sz="2800" dirty="0"/>
              <a:t>Do </a:t>
            </a:r>
            <a:r>
              <a:rPr lang="sv-SE" sz="2800" dirty="0" err="1"/>
              <a:t>we</a:t>
            </a:r>
            <a:r>
              <a:rPr lang="sv-SE" sz="2800" dirty="0"/>
              <a:t> </a:t>
            </a:r>
            <a:r>
              <a:rPr lang="sv-SE" sz="2800" dirty="0" err="1"/>
              <a:t>sometimes</a:t>
            </a:r>
            <a:r>
              <a:rPr lang="sv-SE" sz="2800" dirty="0"/>
              <a:t> </a:t>
            </a:r>
            <a:r>
              <a:rPr lang="sv-SE" sz="2800" dirty="0" err="1"/>
              <a:t>forget</a:t>
            </a:r>
            <a:r>
              <a:rPr lang="sv-SE" sz="2800" dirty="0"/>
              <a:t> </a:t>
            </a:r>
            <a:r>
              <a:rPr lang="sv-SE" sz="2800" dirty="0" err="1"/>
              <a:t>that</a:t>
            </a:r>
            <a:r>
              <a:rPr lang="sv-SE" sz="2800" dirty="0"/>
              <a:t> CBS/FC </a:t>
            </a:r>
            <a:r>
              <a:rPr lang="sv-SE" sz="2800" dirty="0" err="1"/>
              <a:t>relies</a:t>
            </a:r>
            <a:r>
              <a:rPr lang="sv-SE" sz="2800" dirty="0"/>
              <a:t> </a:t>
            </a:r>
            <a:r>
              <a:rPr lang="sv-SE" sz="2800" dirty="0" err="1"/>
              <a:t>completely</a:t>
            </a:r>
            <a:r>
              <a:rPr lang="sv-SE" sz="2800" dirty="0"/>
              <a:t> on a </a:t>
            </a:r>
            <a:r>
              <a:rPr lang="sv-SE" sz="2800" dirty="0" err="1"/>
              <a:t>qualitative</a:t>
            </a:r>
            <a:r>
              <a:rPr lang="sv-SE" sz="2800" dirty="0"/>
              <a:t>, </a:t>
            </a:r>
            <a:r>
              <a:rPr lang="sv-SE" sz="2800" dirty="0" err="1"/>
              <a:t>conceptual</a:t>
            </a:r>
            <a:r>
              <a:rPr lang="sv-SE" sz="2800" dirty="0"/>
              <a:t>, </a:t>
            </a:r>
            <a:r>
              <a:rPr lang="sv-SE" sz="2800" dirty="0" err="1"/>
              <a:t>stance</a:t>
            </a:r>
            <a:r>
              <a:rPr lang="sv-SE" sz="2800" dirty="0"/>
              <a:t>? </a:t>
            </a:r>
            <a:r>
              <a:rPr lang="sv-SE" sz="2800" dirty="0" err="1"/>
              <a:t>We</a:t>
            </a:r>
            <a:r>
              <a:rPr lang="sv-SE" sz="2800" dirty="0"/>
              <a:t> </a:t>
            </a:r>
            <a:r>
              <a:rPr lang="sv-SE" sz="2800" b="1" u="sng" dirty="0" err="1"/>
              <a:t>choose</a:t>
            </a:r>
            <a:r>
              <a:rPr lang="sv-SE" sz="2800" dirty="0"/>
              <a:t> </a:t>
            </a:r>
            <a:r>
              <a:rPr lang="sv-SE" sz="2800" dirty="0" err="1"/>
              <a:t>our</a:t>
            </a:r>
            <a:r>
              <a:rPr lang="sv-SE" sz="2800" dirty="0"/>
              <a:t> </a:t>
            </a:r>
            <a:r>
              <a:rPr lang="sv-SE" sz="2800" dirty="0" err="1"/>
              <a:t>values</a:t>
            </a:r>
            <a:r>
              <a:rPr lang="sv-SE" sz="2800" dirty="0"/>
              <a:t>; </a:t>
            </a:r>
            <a:r>
              <a:rPr lang="sv-SE" sz="2800" dirty="0" err="1"/>
              <a:t>we</a:t>
            </a:r>
            <a:r>
              <a:rPr lang="sv-SE" sz="2800" dirty="0"/>
              <a:t> </a:t>
            </a:r>
            <a:r>
              <a:rPr lang="sv-SE" sz="2800" b="1" u="sng" dirty="0" err="1"/>
              <a:t>conceptualize</a:t>
            </a:r>
            <a:r>
              <a:rPr lang="sv-SE" sz="2800" b="1" u="sng" dirty="0"/>
              <a:t> </a:t>
            </a:r>
            <a:r>
              <a:rPr lang="sv-SE" sz="2800" dirty="0" err="1"/>
              <a:t>behaviors</a:t>
            </a:r>
            <a:r>
              <a:rPr lang="sv-SE" sz="2800" dirty="0"/>
              <a:t> and </a:t>
            </a:r>
            <a:r>
              <a:rPr lang="sv-SE" sz="2800" dirty="0" err="1"/>
              <a:t>functions</a:t>
            </a:r>
            <a:r>
              <a:rPr lang="sv-SE" sz="2800" dirty="0"/>
              <a:t>; </a:t>
            </a:r>
            <a:r>
              <a:rPr lang="sv-SE" sz="2800" dirty="0" err="1"/>
              <a:t>we</a:t>
            </a:r>
            <a:r>
              <a:rPr lang="sv-SE" sz="2800" dirty="0"/>
              <a:t> </a:t>
            </a:r>
            <a:r>
              <a:rPr lang="sv-SE" sz="2800" dirty="0" err="1"/>
              <a:t>honour</a:t>
            </a:r>
            <a:r>
              <a:rPr lang="sv-SE" sz="2800" dirty="0"/>
              <a:t> </a:t>
            </a:r>
            <a:r>
              <a:rPr lang="sv-SE" sz="2800" dirty="0" err="1"/>
              <a:t>our</a:t>
            </a:r>
            <a:r>
              <a:rPr lang="sv-SE" sz="2800" dirty="0"/>
              <a:t> </a:t>
            </a:r>
            <a:r>
              <a:rPr lang="sv-SE" sz="2800" b="1" u="sng" dirty="0" err="1"/>
              <a:t>philosophical</a:t>
            </a:r>
            <a:r>
              <a:rPr lang="sv-SE" sz="2800" b="1" u="sng" dirty="0"/>
              <a:t> </a:t>
            </a:r>
            <a:r>
              <a:rPr lang="sv-SE" sz="2800" b="1" u="sng" dirty="0" err="1"/>
              <a:t>roots</a:t>
            </a:r>
            <a:r>
              <a:rPr lang="sv-SE" sz="2800" dirty="0"/>
              <a:t>; etcetera.</a:t>
            </a:r>
          </a:p>
          <a:p>
            <a:r>
              <a:rPr lang="sv-SE" sz="2800" dirty="0" err="1"/>
              <a:t>Yet</a:t>
            </a:r>
            <a:r>
              <a:rPr lang="sv-SE" sz="2800" dirty="0"/>
              <a:t> </a:t>
            </a:r>
            <a:r>
              <a:rPr lang="sv-SE" sz="2800" dirty="0" err="1"/>
              <a:t>quantitative</a:t>
            </a:r>
            <a:r>
              <a:rPr lang="sv-SE" sz="2800" dirty="0"/>
              <a:t> </a:t>
            </a:r>
            <a:r>
              <a:rPr lang="sv-SE" sz="2800" dirty="0" err="1"/>
              <a:t>methods</a:t>
            </a:r>
            <a:r>
              <a:rPr lang="sv-SE" sz="2800" dirty="0"/>
              <a:t> </a:t>
            </a:r>
            <a:r>
              <a:rPr lang="sv-SE" sz="2800" dirty="0" err="1"/>
              <a:t>dominate</a:t>
            </a:r>
            <a:r>
              <a:rPr lang="sv-SE" sz="2800" dirty="0"/>
              <a:t> CBS </a:t>
            </a:r>
            <a:r>
              <a:rPr lang="sv-SE" sz="2800" dirty="0" err="1"/>
              <a:t>to</a:t>
            </a:r>
            <a:r>
              <a:rPr lang="sv-SE" sz="2800" dirty="0"/>
              <a:t> the extreme. </a:t>
            </a:r>
          </a:p>
          <a:p>
            <a:r>
              <a:rPr lang="sv-SE" sz="2800" dirty="0"/>
              <a:t>CGT (</a:t>
            </a:r>
            <a:r>
              <a:rPr lang="sv-SE" sz="2800" dirty="0" err="1"/>
              <a:t>multilevel</a:t>
            </a:r>
            <a:r>
              <a:rPr lang="sv-SE" sz="2800" dirty="0"/>
              <a:t> data; </a:t>
            </a:r>
            <a:r>
              <a:rPr lang="sv-SE" sz="2800" dirty="0" err="1"/>
              <a:t>adapts</a:t>
            </a:r>
            <a:r>
              <a:rPr lang="sv-SE" sz="2800" dirty="0"/>
              <a:t>  </a:t>
            </a:r>
            <a:r>
              <a:rPr lang="sv-SE" sz="2800" dirty="0" err="1"/>
              <a:t>to</a:t>
            </a:r>
            <a:r>
              <a:rPr lang="sv-SE" sz="2800" dirty="0"/>
              <a:t> </a:t>
            </a:r>
            <a:r>
              <a:rPr lang="sv-SE" sz="2800" dirty="0" err="1"/>
              <a:t>emerging</a:t>
            </a:r>
            <a:r>
              <a:rPr lang="sv-SE" sz="2800" dirty="0"/>
              <a:t> data = flexible, </a:t>
            </a:r>
            <a:r>
              <a:rPr lang="sv-SE" sz="2800" dirty="0" err="1"/>
              <a:t>allows</a:t>
            </a:r>
            <a:r>
              <a:rPr lang="sv-SE" sz="2800" dirty="0"/>
              <a:t> for </a:t>
            </a:r>
            <a:r>
              <a:rPr lang="sv-SE" sz="2800" dirty="0" err="1"/>
              <a:t>nonlinearity</a:t>
            </a:r>
            <a:r>
              <a:rPr lang="sv-SE" sz="2800" dirty="0"/>
              <a:t>; </a:t>
            </a:r>
            <a:r>
              <a:rPr lang="sv-SE" sz="2800" dirty="0" err="1"/>
              <a:t>ideosyncratic-inductive</a:t>
            </a:r>
            <a:r>
              <a:rPr lang="sv-SE" sz="2800" dirty="0"/>
              <a:t>; monistic; </a:t>
            </a:r>
            <a:r>
              <a:rPr lang="sv-SE" sz="2800" dirty="0" err="1"/>
              <a:t>pragmatic</a:t>
            </a:r>
            <a:r>
              <a:rPr lang="sv-SE" sz="2800" dirty="0"/>
              <a:t> </a:t>
            </a:r>
            <a:r>
              <a:rPr lang="sv-SE" sz="2800" dirty="0" err="1"/>
              <a:t>philosophy</a:t>
            </a:r>
            <a:r>
              <a:rPr lang="sv-SE" sz="2800" dirty="0"/>
              <a:t> in the </a:t>
            </a:r>
            <a:r>
              <a:rPr lang="sv-SE" sz="2800" dirty="0" err="1"/>
              <a:t>backbone</a:t>
            </a:r>
            <a:r>
              <a:rPr lang="sv-SE" sz="2800" dirty="0"/>
              <a:t> </a:t>
            </a:r>
            <a:r>
              <a:rPr lang="sv-SE" sz="2800" dirty="0" err="1"/>
              <a:t>of</a:t>
            </a:r>
            <a:r>
              <a:rPr lang="sv-SE" sz="2800" dirty="0"/>
              <a:t> the </a:t>
            </a:r>
            <a:r>
              <a:rPr lang="sv-SE" sz="2800" dirty="0" err="1"/>
              <a:t>method</a:t>
            </a:r>
            <a:r>
              <a:rPr lang="sv-SE" sz="2800" dirty="0"/>
              <a:t>) </a:t>
            </a:r>
            <a:r>
              <a:rPr lang="sv-SE" sz="2800" dirty="0" err="1"/>
              <a:t>more</a:t>
            </a:r>
            <a:r>
              <a:rPr lang="sv-SE" sz="2800" dirty="0"/>
              <a:t> </a:t>
            </a:r>
            <a:r>
              <a:rPr lang="sv-SE" sz="2800" dirty="0" err="1"/>
              <a:t>compatible</a:t>
            </a:r>
            <a:r>
              <a:rPr lang="sv-SE" sz="2800" dirty="0"/>
              <a:t> </a:t>
            </a:r>
            <a:r>
              <a:rPr lang="sv-SE" sz="2800" dirty="0" err="1"/>
              <a:t>with</a:t>
            </a:r>
            <a:r>
              <a:rPr lang="sv-SE" sz="2800" dirty="0"/>
              <a:t> CBS </a:t>
            </a:r>
            <a:r>
              <a:rPr lang="sv-SE" sz="2800" dirty="0" err="1"/>
              <a:t>assumptions</a:t>
            </a:r>
            <a:r>
              <a:rPr lang="sv-SE" sz="2800" dirty="0"/>
              <a:t> </a:t>
            </a:r>
            <a:r>
              <a:rPr lang="sv-SE" sz="2800" dirty="0" err="1"/>
              <a:t>than</a:t>
            </a:r>
            <a:r>
              <a:rPr lang="sv-SE" sz="2800" dirty="0"/>
              <a:t> </a:t>
            </a:r>
            <a:r>
              <a:rPr lang="sv-SE" sz="2800" dirty="0" err="1"/>
              <a:t>most</a:t>
            </a:r>
            <a:r>
              <a:rPr lang="sv-SE" sz="2800" dirty="0"/>
              <a:t> </a:t>
            </a:r>
            <a:r>
              <a:rPr lang="sv-SE" sz="2800" dirty="0" err="1"/>
              <a:t>quantiative</a:t>
            </a:r>
            <a:r>
              <a:rPr lang="sv-SE" sz="2800" dirty="0"/>
              <a:t> </a:t>
            </a:r>
            <a:r>
              <a:rPr lang="sv-SE" sz="2800" dirty="0" err="1"/>
              <a:t>methods</a:t>
            </a:r>
            <a:r>
              <a:rPr lang="sv-SE" sz="2800" dirty="0"/>
              <a:t> in </a:t>
            </a:r>
            <a:r>
              <a:rPr lang="sv-SE" sz="2800" dirty="0" err="1"/>
              <a:t>use</a:t>
            </a:r>
            <a:r>
              <a:rPr lang="sv-SE" sz="2800" dirty="0"/>
              <a:t> (</a:t>
            </a:r>
            <a:r>
              <a:rPr lang="sv-SE" sz="2800" dirty="0" err="1"/>
              <a:t>linear</a:t>
            </a:r>
            <a:r>
              <a:rPr lang="sv-SE" sz="2800" dirty="0"/>
              <a:t> </a:t>
            </a:r>
            <a:r>
              <a:rPr lang="sv-SE" sz="2800" dirty="0" err="1"/>
              <a:t>assumptions</a:t>
            </a:r>
            <a:r>
              <a:rPr lang="sv-SE" sz="2800" dirty="0"/>
              <a:t>; </a:t>
            </a:r>
            <a:r>
              <a:rPr lang="sv-SE" sz="2800" dirty="0" err="1"/>
              <a:t>mechanistic</a:t>
            </a:r>
            <a:r>
              <a:rPr lang="sv-SE" sz="2800" dirty="0"/>
              <a:t>, </a:t>
            </a:r>
            <a:r>
              <a:rPr lang="sv-SE" sz="2800" dirty="0" err="1"/>
              <a:t>hypothetico-deductive</a:t>
            </a:r>
            <a:r>
              <a:rPr lang="sv-SE" sz="2800" dirty="0"/>
              <a:t>; </a:t>
            </a:r>
            <a:r>
              <a:rPr lang="sv-SE" sz="2800" dirty="0" err="1"/>
              <a:t>restricted</a:t>
            </a:r>
            <a:r>
              <a:rPr lang="sv-SE" sz="2800" dirty="0"/>
              <a:t> </a:t>
            </a:r>
            <a:r>
              <a:rPr lang="sv-SE" sz="2800" dirty="0" err="1"/>
              <a:t>to</a:t>
            </a:r>
            <a:r>
              <a:rPr lang="sv-SE" sz="2800" dirty="0"/>
              <a:t> </a:t>
            </a:r>
            <a:r>
              <a:rPr lang="sv-SE" sz="2800" dirty="0" err="1"/>
              <a:t>one</a:t>
            </a:r>
            <a:r>
              <a:rPr lang="sv-SE" sz="2800" dirty="0"/>
              <a:t> </a:t>
            </a:r>
            <a:r>
              <a:rPr lang="sv-SE" sz="2800" dirty="0" err="1"/>
              <a:t>type</a:t>
            </a:r>
            <a:r>
              <a:rPr lang="sv-SE" sz="2800" dirty="0"/>
              <a:t> </a:t>
            </a:r>
            <a:r>
              <a:rPr lang="sv-SE" sz="2800" dirty="0" err="1"/>
              <a:t>of</a:t>
            </a:r>
            <a:r>
              <a:rPr lang="sv-SE" sz="2800" dirty="0"/>
              <a:t> data; no </a:t>
            </a:r>
            <a:r>
              <a:rPr lang="sv-SE" sz="2800" dirty="0" err="1"/>
              <a:t>flexibility</a:t>
            </a:r>
            <a:r>
              <a:rPr lang="sv-SE" sz="2800" dirty="0"/>
              <a:t> </a:t>
            </a:r>
            <a:r>
              <a:rPr lang="sv-SE" sz="2800" dirty="0" err="1"/>
              <a:t>after</a:t>
            </a:r>
            <a:r>
              <a:rPr lang="sv-SE" sz="2800" dirty="0"/>
              <a:t> </a:t>
            </a:r>
            <a:r>
              <a:rPr lang="sv-SE" sz="2800" dirty="0" err="1"/>
              <a:t>study</a:t>
            </a:r>
            <a:r>
              <a:rPr lang="sv-SE" sz="2800" dirty="0"/>
              <a:t> is </a:t>
            </a:r>
            <a:r>
              <a:rPr lang="sv-SE" sz="2800" dirty="0" err="1"/>
              <a:t>started</a:t>
            </a:r>
            <a:r>
              <a:rPr lang="sv-SE" sz="2800" dirty="0"/>
              <a:t>…) </a:t>
            </a:r>
          </a:p>
          <a:p>
            <a:r>
              <a:rPr lang="sv-SE" sz="2800" dirty="0"/>
              <a:t>CGT </a:t>
            </a:r>
            <a:r>
              <a:rPr lang="sv-SE" sz="2800" dirty="0" err="1"/>
              <a:t>method</a:t>
            </a:r>
            <a:r>
              <a:rPr lang="sv-SE" sz="2800" dirty="0"/>
              <a:t> is </a:t>
            </a:r>
            <a:r>
              <a:rPr lang="sv-SE" sz="2800" dirty="0" err="1"/>
              <a:t>actually</a:t>
            </a:r>
            <a:r>
              <a:rPr lang="sv-SE" sz="2800" dirty="0"/>
              <a:t> </a:t>
            </a:r>
            <a:r>
              <a:rPr lang="sv-SE" sz="2800" dirty="0" err="1"/>
              <a:t>very</a:t>
            </a:r>
            <a:r>
              <a:rPr lang="sv-SE" sz="2800" dirty="0"/>
              <a:t> </a:t>
            </a:r>
            <a:r>
              <a:rPr lang="sv-SE" sz="2800" dirty="0" err="1"/>
              <a:t>reminiscent</a:t>
            </a:r>
            <a:r>
              <a:rPr lang="sv-SE" sz="2800" dirty="0"/>
              <a:t> </a:t>
            </a:r>
            <a:r>
              <a:rPr lang="sv-SE" sz="2800" dirty="0" err="1"/>
              <a:t>of</a:t>
            </a:r>
            <a:r>
              <a:rPr lang="sv-SE" sz="2800" dirty="0"/>
              <a:t> </a:t>
            </a:r>
            <a:r>
              <a:rPr lang="sv-SE" sz="2800" dirty="0" err="1"/>
              <a:t>how</a:t>
            </a:r>
            <a:r>
              <a:rPr lang="sv-SE" sz="2800" dirty="0"/>
              <a:t> Elinor </a:t>
            </a:r>
            <a:r>
              <a:rPr lang="sv-SE" sz="2800" dirty="0" err="1"/>
              <a:t>Ostrom</a:t>
            </a:r>
            <a:r>
              <a:rPr lang="sv-SE" sz="2800" dirty="0"/>
              <a:t> </a:t>
            </a:r>
            <a:r>
              <a:rPr lang="sv-SE" sz="2800" dirty="0" err="1"/>
              <a:t>conducted</a:t>
            </a:r>
            <a:r>
              <a:rPr lang="sv-SE" sz="2800" dirty="0"/>
              <a:t> </a:t>
            </a:r>
            <a:r>
              <a:rPr lang="sv-SE" sz="2800" dirty="0" err="1"/>
              <a:t>her</a:t>
            </a:r>
            <a:r>
              <a:rPr lang="sv-SE" sz="2800" dirty="0"/>
              <a:t> research. </a:t>
            </a:r>
          </a:p>
        </p:txBody>
      </p:sp>
      <p:sp>
        <p:nvSpPr>
          <p:cNvPr id="4" name="Platshållare för bildnummer 3"/>
          <p:cNvSpPr>
            <a:spLocks noGrp="1"/>
          </p:cNvSpPr>
          <p:nvPr>
            <p:ph type="sldNum" sz="quarter" idx="11"/>
          </p:nvPr>
        </p:nvSpPr>
        <p:spPr>
          <a:xfrm>
            <a:off x="11706224" y="6387882"/>
            <a:ext cx="370575" cy="365125"/>
          </a:xfrm>
        </p:spPr>
        <p:txBody>
          <a:bodyPr/>
          <a:lstStyle/>
          <a:p>
            <a:fld id="{19B51A1E-902D-48AF-9020-955120F399B6}" type="slidenum">
              <a:rPr lang="en-US" noProof="0" smtClean="0"/>
              <a:pPr/>
              <a:t>13</a:t>
            </a:fld>
            <a:endParaRPr lang="en-US" noProof="0" dirty="0"/>
          </a:p>
        </p:txBody>
      </p:sp>
      <p:sp>
        <p:nvSpPr>
          <p:cNvPr id="5" name="textruta 4"/>
          <p:cNvSpPr txBox="1"/>
          <p:nvPr/>
        </p:nvSpPr>
        <p:spPr>
          <a:xfrm>
            <a:off x="4997670" y="6031956"/>
            <a:ext cx="5589992" cy="707886"/>
          </a:xfrm>
          <a:prstGeom prst="rect">
            <a:avLst/>
          </a:prstGeom>
          <a:noFill/>
        </p:spPr>
        <p:txBody>
          <a:bodyPr wrap="none" rtlCol="0">
            <a:spAutoFit/>
          </a:bodyPr>
          <a:lstStyle/>
          <a:p>
            <a:r>
              <a:rPr lang="sv-SE" sz="4000" dirty="0" err="1"/>
              <a:t>She</a:t>
            </a:r>
            <a:r>
              <a:rPr lang="sv-SE" sz="4000" dirty="0"/>
              <a:t> got the Nobel </a:t>
            </a:r>
            <a:r>
              <a:rPr lang="sv-SE" sz="4000" dirty="0" err="1"/>
              <a:t>Prize</a:t>
            </a:r>
            <a:r>
              <a:rPr lang="sv-SE" sz="4000" dirty="0"/>
              <a:t>!!!</a:t>
            </a:r>
          </a:p>
        </p:txBody>
      </p:sp>
    </p:spTree>
    <p:custDataLst>
      <p:tags r:id="rId1"/>
    </p:custDataLst>
    <p:extLst>
      <p:ext uri="{BB962C8B-B14F-4D97-AF65-F5344CB8AC3E}">
        <p14:creationId xmlns:p14="http://schemas.microsoft.com/office/powerpoint/2010/main" val="1272079007"/>
      </p:ext>
    </p:extLst>
  </p:cSld>
  <p:clrMapOvr>
    <a:masterClrMapping/>
  </p:clrMapOvr>
  <mc:AlternateContent xmlns:mc="http://schemas.openxmlformats.org/markup-compatibility/2006" xmlns:p14="http://schemas.microsoft.com/office/powerpoint/2010/main">
    <mc:Choice Requires="p14">
      <p:transition spd="slow" p14:dur="2000" advTm="4"/>
    </mc:Choice>
    <mc:Fallback xmlns="">
      <p:transition spd="slow" advTm="4"/>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0" fill="hold"/>
                                        <p:tgtEl>
                                          <p:spTgt spid="5"/>
                                        </p:tgtEl>
                                        <p:attrNameLst>
                                          <p:attrName>ppt_w</p:attrName>
                                        </p:attrNameLst>
                                      </p:cBhvr>
                                      <p:tavLst>
                                        <p:tav tm="0" fmla="#ppt_w*sin(2.5*pi*$)">
                                          <p:val>
                                            <p:fltVal val="0"/>
                                          </p:val>
                                        </p:tav>
                                        <p:tav tm="100000">
                                          <p:val>
                                            <p:fltVal val="1"/>
                                          </p:val>
                                        </p:tav>
                                      </p:tavLst>
                                    </p:anim>
                                    <p:anim calcmode="lin" valueType="num">
                                      <p:cBhvr>
                                        <p:cTn id="8" dur="5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3" name="Rektangel 212"/>
          <p:cNvSpPr/>
          <p:nvPr/>
        </p:nvSpPr>
        <p:spPr>
          <a:xfrm>
            <a:off x="144379" y="240632"/>
            <a:ext cx="11887199" cy="6399885"/>
          </a:xfrm>
          <a:prstGeom prst="rect">
            <a:avLst/>
          </a:prstGeom>
          <a:solidFill>
            <a:srgbClr val="92D050">
              <a:alpha val="1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4" name="textruta 3">
            <a:extLst>
              <a:ext uri="{FF2B5EF4-FFF2-40B4-BE49-F238E27FC236}">
                <a16:creationId xmlns:a16="http://schemas.microsoft.com/office/drawing/2014/main" id="{FCAABC18-5E1D-47AD-AEA1-F5532AF5F09E}"/>
              </a:ext>
            </a:extLst>
          </p:cNvPr>
          <p:cNvSpPr txBox="1"/>
          <p:nvPr/>
        </p:nvSpPr>
        <p:spPr>
          <a:xfrm>
            <a:off x="694215" y="1571037"/>
            <a:ext cx="5051567" cy="2308324"/>
          </a:xfrm>
          <a:prstGeom prst="rect">
            <a:avLst/>
          </a:prstGeom>
          <a:noFill/>
        </p:spPr>
        <p:txBody>
          <a:bodyPr wrap="square" rtlCol="0" anchor="ctr">
            <a:spAutoFit/>
          </a:bodyPr>
          <a:lstStyle/>
          <a:p>
            <a:pPr algn="ctr"/>
            <a:r>
              <a:rPr lang="sv-SE" sz="7200" dirty="0" err="1">
                <a:solidFill>
                  <a:prstClr val="black"/>
                </a:solidFill>
              </a:rPr>
              <a:t>Unpacking</a:t>
            </a:r>
            <a:r>
              <a:rPr lang="sv-SE" sz="7200" dirty="0">
                <a:solidFill>
                  <a:prstClr val="black"/>
                </a:solidFill>
              </a:rPr>
              <a:t> </a:t>
            </a:r>
            <a:r>
              <a:rPr lang="sv-SE" sz="7200" dirty="0" err="1">
                <a:solidFill>
                  <a:prstClr val="black"/>
                </a:solidFill>
              </a:rPr>
              <a:t>control</a:t>
            </a:r>
            <a:endParaRPr lang="sv-SE" sz="7200" dirty="0">
              <a:solidFill>
                <a:prstClr val="black"/>
              </a:solidFill>
            </a:endParaRPr>
          </a:p>
        </p:txBody>
      </p:sp>
      <p:sp>
        <p:nvSpPr>
          <p:cNvPr id="5" name="textruta 4">
            <a:extLst>
              <a:ext uri="{FF2B5EF4-FFF2-40B4-BE49-F238E27FC236}">
                <a16:creationId xmlns:a16="http://schemas.microsoft.com/office/drawing/2014/main" id="{B8658C33-7D97-4AC2-8199-672A7E7301C6}"/>
              </a:ext>
            </a:extLst>
          </p:cNvPr>
          <p:cNvSpPr txBox="1"/>
          <p:nvPr/>
        </p:nvSpPr>
        <p:spPr>
          <a:xfrm>
            <a:off x="694215" y="4204198"/>
            <a:ext cx="5059584" cy="1200329"/>
          </a:xfrm>
          <a:prstGeom prst="rect">
            <a:avLst/>
          </a:prstGeom>
          <a:noFill/>
        </p:spPr>
        <p:txBody>
          <a:bodyPr wrap="square" rtlCol="0" anchor="ctr">
            <a:spAutoFit/>
          </a:bodyPr>
          <a:lstStyle/>
          <a:p>
            <a:pPr algn="ctr"/>
            <a:r>
              <a:rPr lang="sv-SE" sz="7200" dirty="0">
                <a:solidFill>
                  <a:prstClr val="black"/>
                </a:solidFill>
              </a:rPr>
              <a:t>Trust </a:t>
            </a:r>
            <a:r>
              <a:rPr lang="sv-SE" sz="7200" dirty="0" err="1">
                <a:solidFill>
                  <a:prstClr val="black"/>
                </a:solidFill>
              </a:rPr>
              <a:t>testing</a:t>
            </a:r>
            <a:endParaRPr lang="sv-SE" sz="7200" dirty="0">
              <a:solidFill>
                <a:prstClr val="black"/>
              </a:solidFill>
            </a:endParaRPr>
          </a:p>
        </p:txBody>
      </p:sp>
      <p:sp>
        <p:nvSpPr>
          <p:cNvPr id="7" name="textruta 6">
            <a:extLst>
              <a:ext uri="{FF2B5EF4-FFF2-40B4-BE49-F238E27FC236}">
                <a16:creationId xmlns:a16="http://schemas.microsoft.com/office/drawing/2014/main" id="{127FD194-7243-4A09-8DE9-5AFDED5F365E}"/>
              </a:ext>
            </a:extLst>
          </p:cNvPr>
          <p:cNvSpPr txBox="1"/>
          <p:nvPr/>
        </p:nvSpPr>
        <p:spPr>
          <a:xfrm>
            <a:off x="6760184" y="4943490"/>
            <a:ext cx="2916089" cy="1384995"/>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a:solidFill>
                  <a:prstClr val="black"/>
                </a:solidFill>
              </a:rPr>
              <a:t>Isolating</a:t>
            </a:r>
          </a:p>
          <a:p>
            <a:pPr algn="ctr"/>
            <a:endParaRPr lang="sv-SE" sz="2800" dirty="0">
              <a:solidFill>
                <a:prstClr val="black"/>
              </a:solidFill>
            </a:endParaRPr>
          </a:p>
        </p:txBody>
      </p:sp>
      <p:sp>
        <p:nvSpPr>
          <p:cNvPr id="2" name="textruta 1">
            <a:extLst>
              <a:ext uri="{FF2B5EF4-FFF2-40B4-BE49-F238E27FC236}">
                <a16:creationId xmlns:a16="http://schemas.microsoft.com/office/drawing/2014/main" id="{802D9690-1E8B-4BF1-96C7-BD3097599331}"/>
              </a:ext>
            </a:extLst>
          </p:cNvPr>
          <p:cNvSpPr txBox="1"/>
          <p:nvPr/>
        </p:nvSpPr>
        <p:spPr>
          <a:xfrm>
            <a:off x="9865894" y="648576"/>
            <a:ext cx="2127678" cy="1015663"/>
          </a:xfrm>
          <a:prstGeom prst="rect">
            <a:avLst/>
          </a:prstGeom>
          <a:solidFill>
            <a:schemeClr val="accent1">
              <a:lumMod val="20000"/>
              <a:lumOff val="80000"/>
            </a:schemeClr>
          </a:solidFill>
        </p:spPr>
        <p:txBody>
          <a:bodyPr wrap="square" rtlCol="0">
            <a:spAutoFit/>
          </a:bodyPr>
          <a:lstStyle/>
          <a:p>
            <a:pPr algn="ctr"/>
            <a:r>
              <a:rPr lang="sv-SE" sz="2000" dirty="0" err="1">
                <a:solidFill>
                  <a:prstClr val="black"/>
                </a:solidFill>
              </a:rPr>
              <a:t>Increase</a:t>
            </a:r>
            <a:r>
              <a:rPr lang="sv-SE" sz="2000" dirty="0">
                <a:solidFill>
                  <a:prstClr val="black"/>
                </a:solidFill>
              </a:rPr>
              <a:t> </a:t>
            </a:r>
            <a:r>
              <a:rPr lang="sv-SE" sz="2000" dirty="0" err="1">
                <a:solidFill>
                  <a:prstClr val="black"/>
                </a:solidFill>
              </a:rPr>
              <a:t>efficiency</a:t>
            </a:r>
            <a:r>
              <a:rPr lang="sv-SE" sz="2000" dirty="0">
                <a:solidFill>
                  <a:prstClr val="black"/>
                </a:solidFill>
              </a:rPr>
              <a:t>/output, not </a:t>
            </a:r>
            <a:r>
              <a:rPr lang="sv-SE" sz="2000" dirty="0" err="1">
                <a:solidFill>
                  <a:prstClr val="black"/>
                </a:solidFill>
              </a:rPr>
              <a:t>resources</a:t>
            </a:r>
            <a:endParaRPr lang="sv-SE" sz="2000" dirty="0">
              <a:solidFill>
                <a:prstClr val="black"/>
              </a:solidFill>
            </a:endParaRPr>
          </a:p>
        </p:txBody>
      </p:sp>
      <p:sp>
        <p:nvSpPr>
          <p:cNvPr id="18" name="textruta 17">
            <a:extLst>
              <a:ext uri="{FF2B5EF4-FFF2-40B4-BE49-F238E27FC236}">
                <a16:creationId xmlns:a16="http://schemas.microsoft.com/office/drawing/2014/main" id="{3FE2188F-1E79-4C21-A981-6A8858A5E4EF}"/>
              </a:ext>
            </a:extLst>
          </p:cNvPr>
          <p:cNvSpPr txBox="1"/>
          <p:nvPr/>
        </p:nvSpPr>
        <p:spPr>
          <a:xfrm>
            <a:off x="9865893" y="5390639"/>
            <a:ext cx="2127679" cy="1015663"/>
          </a:xfrm>
          <a:prstGeom prst="rect">
            <a:avLst/>
          </a:prstGeom>
          <a:solidFill>
            <a:schemeClr val="accent1">
              <a:lumMod val="20000"/>
              <a:lumOff val="80000"/>
            </a:schemeClr>
          </a:solidFill>
        </p:spPr>
        <p:txBody>
          <a:bodyPr wrap="square" rtlCol="0">
            <a:spAutoFit/>
          </a:bodyPr>
          <a:lstStyle/>
          <a:p>
            <a:pPr algn="ctr"/>
            <a:r>
              <a:rPr lang="sv-SE" sz="2000" dirty="0" err="1">
                <a:solidFill>
                  <a:prstClr val="black"/>
                </a:solidFill>
              </a:rPr>
              <a:t>Protect</a:t>
            </a:r>
            <a:r>
              <a:rPr lang="sv-SE" sz="2000" dirty="0">
                <a:solidFill>
                  <a:prstClr val="black"/>
                </a:solidFill>
              </a:rPr>
              <a:t> team/</a:t>
            </a:r>
            <a:r>
              <a:rPr lang="sv-SE" sz="2000" dirty="0" err="1">
                <a:solidFill>
                  <a:prstClr val="black"/>
                </a:solidFill>
              </a:rPr>
              <a:t>workplace</a:t>
            </a:r>
            <a:r>
              <a:rPr lang="sv-SE" sz="2000" dirty="0">
                <a:solidFill>
                  <a:prstClr val="black"/>
                </a:solidFill>
              </a:rPr>
              <a:t> </a:t>
            </a:r>
            <a:r>
              <a:rPr lang="sv-SE" sz="2000" dirty="0" err="1">
                <a:solidFill>
                  <a:prstClr val="black"/>
                </a:solidFill>
              </a:rPr>
              <a:t>integrity</a:t>
            </a:r>
            <a:endParaRPr lang="sv-SE" sz="2000" dirty="0">
              <a:solidFill>
                <a:prstClr val="black"/>
              </a:solidFill>
            </a:endParaRPr>
          </a:p>
        </p:txBody>
      </p:sp>
      <p:sp>
        <p:nvSpPr>
          <p:cNvPr id="19" name="textruta 18">
            <a:extLst>
              <a:ext uri="{FF2B5EF4-FFF2-40B4-BE49-F238E27FC236}">
                <a16:creationId xmlns:a16="http://schemas.microsoft.com/office/drawing/2014/main" id="{A6302864-54AF-4B70-BB17-D8C1F519729A}"/>
              </a:ext>
            </a:extLst>
          </p:cNvPr>
          <p:cNvSpPr txBox="1"/>
          <p:nvPr/>
        </p:nvSpPr>
        <p:spPr>
          <a:xfrm>
            <a:off x="9865894" y="2211472"/>
            <a:ext cx="2165684" cy="1323439"/>
          </a:xfrm>
          <a:prstGeom prst="rect">
            <a:avLst/>
          </a:prstGeom>
          <a:solidFill>
            <a:schemeClr val="accent1">
              <a:lumMod val="20000"/>
              <a:lumOff val="80000"/>
            </a:schemeClr>
          </a:solidFill>
        </p:spPr>
        <p:txBody>
          <a:bodyPr wrap="square" rtlCol="0">
            <a:spAutoFit/>
          </a:bodyPr>
          <a:lstStyle/>
          <a:p>
            <a:pPr algn="ctr"/>
            <a:r>
              <a:rPr lang="sv-SE" sz="2000" dirty="0" err="1">
                <a:solidFill>
                  <a:prstClr val="black"/>
                </a:solidFill>
              </a:rPr>
              <a:t>Promoting</a:t>
            </a:r>
            <a:r>
              <a:rPr lang="sv-SE" sz="2000" dirty="0">
                <a:solidFill>
                  <a:prstClr val="black"/>
                </a:solidFill>
              </a:rPr>
              <a:t> </a:t>
            </a:r>
            <a:r>
              <a:rPr lang="sv-SE" sz="2000" dirty="0" err="1">
                <a:solidFill>
                  <a:prstClr val="black"/>
                </a:solidFill>
              </a:rPr>
              <a:t>specific</a:t>
            </a:r>
            <a:r>
              <a:rPr lang="sv-SE" sz="2000" dirty="0">
                <a:solidFill>
                  <a:prstClr val="black"/>
                </a:solidFill>
              </a:rPr>
              <a:t> </a:t>
            </a:r>
            <a:r>
              <a:rPr lang="sv-SE" sz="2000" dirty="0" err="1">
                <a:solidFill>
                  <a:prstClr val="black"/>
                </a:solidFill>
              </a:rPr>
              <a:t>clinical</a:t>
            </a:r>
            <a:r>
              <a:rPr lang="sv-SE" sz="2000" dirty="0">
                <a:solidFill>
                  <a:prstClr val="black"/>
                </a:solidFill>
              </a:rPr>
              <a:t> and/or </a:t>
            </a:r>
            <a:r>
              <a:rPr lang="sv-SE" sz="2000" dirty="0" err="1">
                <a:solidFill>
                  <a:prstClr val="black"/>
                </a:solidFill>
              </a:rPr>
              <a:t>managerial</a:t>
            </a:r>
            <a:r>
              <a:rPr lang="sv-SE" sz="2000" dirty="0">
                <a:solidFill>
                  <a:prstClr val="black"/>
                </a:solidFill>
              </a:rPr>
              <a:t> </a:t>
            </a:r>
            <a:r>
              <a:rPr lang="sv-SE" sz="2000" dirty="0" err="1">
                <a:solidFill>
                  <a:prstClr val="black"/>
                </a:solidFill>
              </a:rPr>
              <a:t>ideology</a:t>
            </a:r>
            <a:r>
              <a:rPr lang="sv-SE" sz="2000" dirty="0">
                <a:solidFill>
                  <a:prstClr val="black"/>
                </a:solidFill>
              </a:rPr>
              <a:t>.</a:t>
            </a:r>
          </a:p>
        </p:txBody>
      </p:sp>
      <p:sp>
        <p:nvSpPr>
          <p:cNvPr id="20" name="textruta 19">
            <a:extLst>
              <a:ext uri="{FF2B5EF4-FFF2-40B4-BE49-F238E27FC236}">
                <a16:creationId xmlns:a16="http://schemas.microsoft.com/office/drawing/2014/main" id="{6F01B492-0782-4912-BFEA-8FC62F3BB52C}"/>
              </a:ext>
            </a:extLst>
          </p:cNvPr>
          <p:cNvSpPr txBox="1"/>
          <p:nvPr/>
        </p:nvSpPr>
        <p:spPr>
          <a:xfrm>
            <a:off x="9865894" y="3879361"/>
            <a:ext cx="2127679" cy="1015663"/>
          </a:xfrm>
          <a:prstGeom prst="rect">
            <a:avLst/>
          </a:prstGeom>
          <a:solidFill>
            <a:schemeClr val="accent1">
              <a:lumMod val="20000"/>
              <a:lumOff val="80000"/>
            </a:schemeClr>
          </a:solidFill>
        </p:spPr>
        <p:txBody>
          <a:bodyPr wrap="square" rtlCol="0">
            <a:spAutoFit/>
          </a:bodyPr>
          <a:lstStyle/>
          <a:p>
            <a:pPr algn="ctr"/>
            <a:r>
              <a:rPr lang="sv-SE" sz="2000" dirty="0" err="1">
                <a:solidFill>
                  <a:prstClr val="black"/>
                </a:solidFill>
              </a:rPr>
              <a:t>Increase</a:t>
            </a:r>
            <a:r>
              <a:rPr lang="sv-SE" sz="2000" dirty="0">
                <a:solidFill>
                  <a:prstClr val="black"/>
                </a:solidFill>
              </a:rPr>
              <a:t> </a:t>
            </a:r>
            <a:r>
              <a:rPr lang="sv-SE" sz="2000" dirty="0" err="1">
                <a:solidFill>
                  <a:prstClr val="black"/>
                </a:solidFill>
              </a:rPr>
              <a:t>degrees</a:t>
            </a:r>
            <a:r>
              <a:rPr lang="sv-SE" sz="2000" dirty="0">
                <a:solidFill>
                  <a:prstClr val="black"/>
                </a:solidFill>
              </a:rPr>
              <a:t> </a:t>
            </a:r>
            <a:r>
              <a:rPr lang="sv-SE" sz="2000" dirty="0" err="1">
                <a:solidFill>
                  <a:prstClr val="black"/>
                </a:solidFill>
              </a:rPr>
              <a:t>of</a:t>
            </a:r>
            <a:r>
              <a:rPr lang="sv-SE" sz="2000" dirty="0">
                <a:solidFill>
                  <a:prstClr val="black"/>
                </a:solidFill>
              </a:rPr>
              <a:t> </a:t>
            </a:r>
            <a:r>
              <a:rPr lang="sv-SE" sz="2000" dirty="0" err="1">
                <a:solidFill>
                  <a:prstClr val="black"/>
                </a:solidFill>
              </a:rPr>
              <a:t>freedom</a:t>
            </a:r>
            <a:r>
              <a:rPr lang="sv-SE" sz="2000" dirty="0">
                <a:solidFill>
                  <a:prstClr val="black"/>
                </a:solidFill>
              </a:rPr>
              <a:t> in </a:t>
            </a:r>
            <a:r>
              <a:rPr lang="sv-SE" sz="2000" dirty="0" err="1">
                <a:solidFill>
                  <a:prstClr val="black"/>
                </a:solidFill>
              </a:rPr>
              <a:t>life</a:t>
            </a:r>
            <a:r>
              <a:rPr lang="sv-SE" sz="2000" dirty="0">
                <a:solidFill>
                  <a:prstClr val="black"/>
                </a:solidFill>
              </a:rPr>
              <a:t> for patients.</a:t>
            </a:r>
          </a:p>
        </p:txBody>
      </p:sp>
      <p:sp>
        <p:nvSpPr>
          <p:cNvPr id="30" name="textruta 29">
            <a:extLst>
              <a:ext uri="{FF2B5EF4-FFF2-40B4-BE49-F238E27FC236}">
                <a16:creationId xmlns:a16="http://schemas.microsoft.com/office/drawing/2014/main" id="{F3D6A1C0-F5C7-4767-864A-D65026E36E2F}"/>
              </a:ext>
            </a:extLst>
          </p:cNvPr>
          <p:cNvSpPr txBox="1"/>
          <p:nvPr/>
        </p:nvSpPr>
        <p:spPr>
          <a:xfrm>
            <a:off x="679662" y="448522"/>
            <a:ext cx="5066120" cy="707886"/>
          </a:xfrm>
          <a:prstGeom prst="rect">
            <a:avLst/>
          </a:prstGeom>
          <a:solidFill>
            <a:schemeClr val="accent1">
              <a:lumMod val="20000"/>
              <a:lumOff val="80000"/>
            </a:schemeClr>
          </a:solidFill>
        </p:spPr>
        <p:txBody>
          <a:bodyPr wrap="square" rtlCol="0" anchor="ctr">
            <a:spAutoFit/>
          </a:bodyPr>
          <a:lstStyle/>
          <a:p>
            <a:r>
              <a:rPr lang="sv-SE" sz="2000" dirty="0" err="1">
                <a:solidFill>
                  <a:prstClr val="black"/>
                </a:solidFill>
              </a:rPr>
              <a:t>Professional</a:t>
            </a:r>
            <a:r>
              <a:rPr lang="sv-SE" sz="2000" dirty="0">
                <a:solidFill>
                  <a:prstClr val="black"/>
                </a:solidFill>
              </a:rPr>
              <a:t> </a:t>
            </a:r>
            <a:r>
              <a:rPr lang="sv-SE" sz="2000" dirty="0" err="1">
                <a:solidFill>
                  <a:prstClr val="black"/>
                </a:solidFill>
              </a:rPr>
              <a:t>control</a:t>
            </a:r>
            <a:r>
              <a:rPr lang="sv-SE" sz="2000" dirty="0">
                <a:solidFill>
                  <a:prstClr val="black"/>
                </a:solidFill>
              </a:rPr>
              <a:t> over </a:t>
            </a:r>
            <a:r>
              <a:rPr lang="sv-SE" sz="2000" dirty="0" err="1">
                <a:solidFill>
                  <a:prstClr val="black"/>
                </a:solidFill>
              </a:rPr>
              <a:t>strategies</a:t>
            </a:r>
            <a:r>
              <a:rPr lang="sv-SE" sz="2000" dirty="0">
                <a:solidFill>
                  <a:prstClr val="black"/>
                </a:solidFill>
              </a:rPr>
              <a:t>, </a:t>
            </a:r>
            <a:r>
              <a:rPr lang="sv-SE" sz="2000" dirty="0" err="1">
                <a:solidFill>
                  <a:prstClr val="black"/>
                </a:solidFill>
              </a:rPr>
              <a:t>structures</a:t>
            </a:r>
            <a:r>
              <a:rPr lang="sv-SE" sz="2000" dirty="0">
                <a:solidFill>
                  <a:prstClr val="black"/>
                </a:solidFill>
              </a:rPr>
              <a:t> and </a:t>
            </a:r>
            <a:r>
              <a:rPr lang="sv-SE" sz="2000" dirty="0" err="1">
                <a:solidFill>
                  <a:prstClr val="black"/>
                </a:solidFill>
              </a:rPr>
              <a:t>methods</a:t>
            </a:r>
            <a:r>
              <a:rPr lang="sv-SE" sz="2000" dirty="0">
                <a:solidFill>
                  <a:prstClr val="black"/>
                </a:solidFill>
              </a:rPr>
              <a:t> in </a:t>
            </a:r>
            <a:r>
              <a:rPr lang="sv-SE" sz="2000" dirty="0" err="1">
                <a:solidFill>
                  <a:prstClr val="black"/>
                </a:solidFill>
              </a:rPr>
              <a:t>care</a:t>
            </a:r>
            <a:r>
              <a:rPr lang="sv-SE" sz="2000" dirty="0">
                <a:solidFill>
                  <a:prstClr val="black"/>
                </a:solidFill>
              </a:rPr>
              <a:t> </a:t>
            </a:r>
            <a:r>
              <a:rPr lang="sv-SE" sz="2000" dirty="0" err="1">
                <a:solidFill>
                  <a:prstClr val="black"/>
                </a:solidFill>
              </a:rPr>
              <a:t>pathway</a:t>
            </a:r>
            <a:endParaRPr lang="sv-SE" sz="2000" dirty="0">
              <a:solidFill>
                <a:prstClr val="black"/>
              </a:solidFill>
            </a:endParaRPr>
          </a:p>
        </p:txBody>
      </p:sp>
      <p:sp>
        <p:nvSpPr>
          <p:cNvPr id="40" name="textruta 39">
            <a:extLst>
              <a:ext uri="{FF2B5EF4-FFF2-40B4-BE49-F238E27FC236}">
                <a16:creationId xmlns:a16="http://schemas.microsoft.com/office/drawing/2014/main" id="{E1F0DDFA-11CC-4EFA-B527-DE091CECB1EC}"/>
              </a:ext>
            </a:extLst>
          </p:cNvPr>
          <p:cNvSpPr txBox="1"/>
          <p:nvPr/>
        </p:nvSpPr>
        <p:spPr>
          <a:xfrm>
            <a:off x="697827" y="5701592"/>
            <a:ext cx="5055972" cy="707886"/>
          </a:xfrm>
          <a:prstGeom prst="rect">
            <a:avLst/>
          </a:prstGeom>
          <a:solidFill>
            <a:schemeClr val="accent1">
              <a:lumMod val="20000"/>
              <a:lumOff val="80000"/>
            </a:schemeClr>
          </a:solidFill>
        </p:spPr>
        <p:txBody>
          <a:bodyPr wrap="square" rtlCol="0" anchor="ctr">
            <a:spAutoFit/>
          </a:bodyPr>
          <a:lstStyle/>
          <a:p>
            <a:r>
              <a:rPr lang="sv-SE" sz="2000" dirty="0" err="1">
                <a:solidFill>
                  <a:prstClr val="black"/>
                </a:solidFill>
              </a:rPr>
              <a:t>Monitoring</a:t>
            </a:r>
            <a:r>
              <a:rPr lang="sv-SE" sz="2000" dirty="0">
                <a:solidFill>
                  <a:prstClr val="black"/>
                </a:solidFill>
              </a:rPr>
              <a:t> </a:t>
            </a:r>
            <a:r>
              <a:rPr lang="sv-SE" sz="2000" dirty="0" err="1">
                <a:solidFill>
                  <a:prstClr val="black"/>
                </a:solidFill>
              </a:rPr>
              <a:t>unpacking</a:t>
            </a:r>
            <a:r>
              <a:rPr lang="sv-SE" sz="2000" dirty="0">
                <a:solidFill>
                  <a:prstClr val="black"/>
                </a:solidFill>
              </a:rPr>
              <a:t> </a:t>
            </a:r>
            <a:r>
              <a:rPr lang="sv-SE" sz="2000" dirty="0" err="1">
                <a:solidFill>
                  <a:prstClr val="black"/>
                </a:solidFill>
              </a:rPr>
              <a:t>commitment</a:t>
            </a:r>
            <a:r>
              <a:rPr lang="sv-SE" sz="2000" dirty="0">
                <a:solidFill>
                  <a:prstClr val="black"/>
                </a:solidFill>
              </a:rPr>
              <a:t> </a:t>
            </a:r>
            <a:r>
              <a:rPr lang="sv-SE" sz="2000" dirty="0" err="1">
                <a:solidFill>
                  <a:prstClr val="black"/>
                </a:solidFill>
              </a:rPr>
              <a:t>of</a:t>
            </a:r>
            <a:r>
              <a:rPr lang="sv-SE" sz="2000" dirty="0">
                <a:solidFill>
                  <a:prstClr val="black"/>
                </a:solidFill>
              </a:rPr>
              <a:t> </a:t>
            </a:r>
            <a:r>
              <a:rPr lang="sv-SE" sz="2000" dirty="0" err="1">
                <a:solidFill>
                  <a:prstClr val="black"/>
                </a:solidFill>
              </a:rPr>
              <a:t>other</a:t>
            </a:r>
            <a:r>
              <a:rPr lang="sv-SE" sz="2000" dirty="0">
                <a:solidFill>
                  <a:prstClr val="black"/>
                </a:solidFill>
              </a:rPr>
              <a:t> </a:t>
            </a:r>
            <a:r>
              <a:rPr lang="sv-SE" sz="2000" dirty="0" err="1">
                <a:solidFill>
                  <a:prstClr val="black"/>
                </a:solidFill>
              </a:rPr>
              <a:t>stakeholders</a:t>
            </a:r>
            <a:r>
              <a:rPr lang="sv-SE" sz="2000" dirty="0">
                <a:solidFill>
                  <a:prstClr val="black"/>
                </a:solidFill>
              </a:rPr>
              <a:t> in </a:t>
            </a:r>
            <a:r>
              <a:rPr lang="sv-SE" sz="2000" dirty="0" err="1">
                <a:solidFill>
                  <a:prstClr val="black"/>
                </a:solidFill>
              </a:rPr>
              <a:t>care</a:t>
            </a:r>
            <a:r>
              <a:rPr lang="sv-SE" sz="2000" dirty="0">
                <a:solidFill>
                  <a:prstClr val="black"/>
                </a:solidFill>
              </a:rPr>
              <a:t> </a:t>
            </a:r>
            <a:r>
              <a:rPr lang="sv-SE" sz="2000" dirty="0" err="1">
                <a:solidFill>
                  <a:prstClr val="black"/>
                </a:solidFill>
              </a:rPr>
              <a:t>pathway</a:t>
            </a:r>
            <a:r>
              <a:rPr lang="sv-SE" sz="2000" dirty="0">
                <a:solidFill>
                  <a:prstClr val="black"/>
                </a:solidFill>
              </a:rPr>
              <a:t>.</a:t>
            </a:r>
          </a:p>
        </p:txBody>
      </p:sp>
      <p:sp>
        <p:nvSpPr>
          <p:cNvPr id="91" name="textruta 90">
            <a:extLst>
              <a:ext uri="{FF2B5EF4-FFF2-40B4-BE49-F238E27FC236}">
                <a16:creationId xmlns:a16="http://schemas.microsoft.com/office/drawing/2014/main" id="{A7B2A1D7-C243-4474-9285-51B824926226}"/>
              </a:ext>
            </a:extLst>
          </p:cNvPr>
          <p:cNvSpPr txBox="1"/>
          <p:nvPr/>
        </p:nvSpPr>
        <p:spPr>
          <a:xfrm>
            <a:off x="6766044" y="357313"/>
            <a:ext cx="2904370" cy="1384995"/>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err="1">
                <a:solidFill>
                  <a:prstClr val="black"/>
                </a:solidFill>
              </a:rPr>
              <a:t>Squeezing</a:t>
            </a:r>
            <a:endParaRPr lang="sv-SE" sz="2800" dirty="0">
              <a:solidFill>
                <a:prstClr val="black"/>
              </a:solidFill>
            </a:endParaRPr>
          </a:p>
          <a:p>
            <a:pPr algn="ctr"/>
            <a:endParaRPr lang="sv-SE" sz="2800" dirty="0">
              <a:solidFill>
                <a:prstClr val="black"/>
              </a:solidFill>
            </a:endParaRPr>
          </a:p>
        </p:txBody>
      </p:sp>
      <p:sp>
        <p:nvSpPr>
          <p:cNvPr id="92" name="textruta 91">
            <a:extLst>
              <a:ext uri="{FF2B5EF4-FFF2-40B4-BE49-F238E27FC236}">
                <a16:creationId xmlns:a16="http://schemas.microsoft.com/office/drawing/2014/main" id="{39004E6A-4586-4077-9550-1D98BCFC23DF}"/>
              </a:ext>
            </a:extLst>
          </p:cNvPr>
          <p:cNvSpPr txBox="1"/>
          <p:nvPr/>
        </p:nvSpPr>
        <p:spPr>
          <a:xfrm>
            <a:off x="6766044" y="3677351"/>
            <a:ext cx="2942269" cy="954107"/>
          </a:xfrm>
          <a:prstGeom prst="rect">
            <a:avLst/>
          </a:prstGeom>
          <a:noFill/>
        </p:spPr>
        <p:txBody>
          <a:bodyPr wrap="square" rtlCol="0" anchor="ctr">
            <a:spAutoFit/>
          </a:bodyPr>
          <a:lstStyle/>
          <a:p>
            <a:pPr algn="ctr"/>
            <a:r>
              <a:rPr lang="sv-SE" sz="2800" dirty="0" err="1">
                <a:solidFill>
                  <a:prstClr val="black"/>
                </a:solidFill>
              </a:rPr>
              <a:t>Expanding</a:t>
            </a:r>
            <a:r>
              <a:rPr lang="sv-SE" sz="2800" dirty="0">
                <a:solidFill>
                  <a:prstClr val="black"/>
                </a:solidFill>
              </a:rPr>
              <a:t> </a:t>
            </a:r>
            <a:r>
              <a:rPr lang="sv-SE" sz="2800" dirty="0" err="1">
                <a:solidFill>
                  <a:prstClr val="black"/>
                </a:solidFill>
              </a:rPr>
              <a:t>constructive</a:t>
            </a:r>
            <a:r>
              <a:rPr lang="sv-SE" sz="2800" dirty="0">
                <a:solidFill>
                  <a:prstClr val="black"/>
                </a:solidFill>
              </a:rPr>
              <a:t> space</a:t>
            </a:r>
          </a:p>
        </p:txBody>
      </p:sp>
      <p:sp>
        <p:nvSpPr>
          <p:cNvPr id="93" name="textruta 92">
            <a:extLst>
              <a:ext uri="{FF2B5EF4-FFF2-40B4-BE49-F238E27FC236}">
                <a16:creationId xmlns:a16="http://schemas.microsoft.com/office/drawing/2014/main" id="{5902C191-156A-4A24-94CB-CEB50DE1ADCF}"/>
              </a:ext>
            </a:extLst>
          </p:cNvPr>
          <p:cNvSpPr txBox="1"/>
          <p:nvPr/>
        </p:nvSpPr>
        <p:spPr>
          <a:xfrm>
            <a:off x="6766044" y="2017332"/>
            <a:ext cx="2942269" cy="1384995"/>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err="1">
                <a:solidFill>
                  <a:prstClr val="black"/>
                </a:solidFill>
              </a:rPr>
              <a:t>Ideologizing</a:t>
            </a:r>
            <a:endParaRPr lang="sv-SE" sz="2800" dirty="0">
              <a:solidFill>
                <a:prstClr val="black"/>
              </a:solidFill>
            </a:endParaRPr>
          </a:p>
          <a:p>
            <a:pPr algn="ctr"/>
            <a:endParaRPr lang="sv-SE" sz="2800" dirty="0">
              <a:solidFill>
                <a:prstClr val="black"/>
              </a:solidFill>
            </a:endParaRPr>
          </a:p>
        </p:txBody>
      </p:sp>
      <p:cxnSp>
        <p:nvCxnSpPr>
          <p:cNvPr id="66" name="Rak pilkoppling 65">
            <a:extLst>
              <a:ext uri="{FF2B5EF4-FFF2-40B4-BE49-F238E27FC236}">
                <a16:creationId xmlns:a16="http://schemas.microsoft.com/office/drawing/2014/main" id="{502A1650-7959-4FCF-B08B-DCEE772EC53D}"/>
              </a:ext>
            </a:extLst>
          </p:cNvPr>
          <p:cNvCxnSpPr>
            <a:cxnSpLocks/>
          </p:cNvCxnSpPr>
          <p:nvPr/>
        </p:nvCxnSpPr>
        <p:spPr>
          <a:xfrm flipV="1">
            <a:off x="5567457" y="1411705"/>
            <a:ext cx="1555238" cy="107683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8" name="Rak pilkoppling 67">
            <a:extLst>
              <a:ext uri="{FF2B5EF4-FFF2-40B4-BE49-F238E27FC236}">
                <a16:creationId xmlns:a16="http://schemas.microsoft.com/office/drawing/2014/main" id="{0BC2E1DD-40B8-460E-971F-2726A03FA686}"/>
              </a:ext>
            </a:extLst>
          </p:cNvPr>
          <p:cNvCxnSpPr>
            <a:cxnSpLocks/>
          </p:cNvCxnSpPr>
          <p:nvPr/>
        </p:nvCxnSpPr>
        <p:spPr>
          <a:xfrm>
            <a:off x="5567457" y="2688199"/>
            <a:ext cx="1412887" cy="2163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0" name="Rak pilkoppling 69">
            <a:extLst>
              <a:ext uri="{FF2B5EF4-FFF2-40B4-BE49-F238E27FC236}">
                <a16:creationId xmlns:a16="http://schemas.microsoft.com/office/drawing/2014/main" id="{C3908D2E-4568-4CF0-857B-E8905AE2BD82}"/>
              </a:ext>
            </a:extLst>
          </p:cNvPr>
          <p:cNvCxnSpPr>
            <a:cxnSpLocks/>
          </p:cNvCxnSpPr>
          <p:nvPr/>
        </p:nvCxnSpPr>
        <p:spPr>
          <a:xfrm>
            <a:off x="5559835" y="2903229"/>
            <a:ext cx="1354312" cy="97613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14" name="textruta 113">
            <a:extLst>
              <a:ext uri="{FF2B5EF4-FFF2-40B4-BE49-F238E27FC236}">
                <a16:creationId xmlns:a16="http://schemas.microsoft.com/office/drawing/2014/main" id="{0C76EA4D-524C-4540-9074-22A2D4F37FCB}"/>
              </a:ext>
            </a:extLst>
          </p:cNvPr>
          <p:cNvSpPr txBox="1"/>
          <p:nvPr/>
        </p:nvSpPr>
        <p:spPr>
          <a:xfrm>
            <a:off x="348249" y="3841742"/>
            <a:ext cx="5059584" cy="2308324"/>
          </a:xfrm>
          <a:prstGeom prst="rect">
            <a:avLst/>
          </a:prstGeom>
          <a:noFill/>
        </p:spPr>
        <p:txBody>
          <a:bodyPr wrap="square" rtlCol="0" anchor="ctr">
            <a:spAutoFit/>
          </a:bodyPr>
          <a:lstStyle/>
          <a:p>
            <a:pPr algn="ctr"/>
            <a:r>
              <a:rPr lang="sv-SE" sz="7200" dirty="0">
                <a:solidFill>
                  <a:prstClr val="black"/>
                </a:solidFill>
              </a:rPr>
              <a:t>Social dilemmas</a:t>
            </a:r>
          </a:p>
        </p:txBody>
      </p:sp>
      <p:cxnSp>
        <p:nvCxnSpPr>
          <p:cNvPr id="72" name="Rak pilkoppling 71">
            <a:extLst>
              <a:ext uri="{FF2B5EF4-FFF2-40B4-BE49-F238E27FC236}">
                <a16:creationId xmlns:a16="http://schemas.microsoft.com/office/drawing/2014/main" id="{F9BA6531-6824-4D4E-B2E5-DA698CB842BF}"/>
              </a:ext>
            </a:extLst>
          </p:cNvPr>
          <p:cNvCxnSpPr>
            <a:cxnSpLocks/>
          </p:cNvCxnSpPr>
          <p:nvPr/>
        </p:nvCxnSpPr>
        <p:spPr>
          <a:xfrm>
            <a:off x="5513973" y="3050036"/>
            <a:ext cx="1977598" cy="256871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13" name="textruta 112">
            <a:extLst>
              <a:ext uri="{FF2B5EF4-FFF2-40B4-BE49-F238E27FC236}">
                <a16:creationId xmlns:a16="http://schemas.microsoft.com/office/drawing/2014/main" id="{B2512FE9-8CBA-4709-8301-E6CDA367CD27}"/>
              </a:ext>
            </a:extLst>
          </p:cNvPr>
          <p:cNvSpPr txBox="1"/>
          <p:nvPr/>
        </p:nvSpPr>
        <p:spPr>
          <a:xfrm>
            <a:off x="466593" y="1534037"/>
            <a:ext cx="5051567" cy="2308324"/>
          </a:xfrm>
          <a:prstGeom prst="rect">
            <a:avLst/>
          </a:prstGeom>
          <a:noFill/>
        </p:spPr>
        <p:txBody>
          <a:bodyPr wrap="square" rtlCol="0" anchor="ctr">
            <a:spAutoFit/>
          </a:bodyPr>
          <a:lstStyle/>
          <a:p>
            <a:pPr algn="ctr"/>
            <a:r>
              <a:rPr lang="sv-SE" sz="7200" dirty="0" err="1">
                <a:solidFill>
                  <a:prstClr val="black"/>
                </a:solidFill>
              </a:rPr>
              <a:t>Professional</a:t>
            </a:r>
            <a:r>
              <a:rPr lang="sv-SE" sz="7200" dirty="0">
                <a:solidFill>
                  <a:prstClr val="black"/>
                </a:solidFill>
              </a:rPr>
              <a:t> </a:t>
            </a:r>
            <a:r>
              <a:rPr lang="sv-SE" sz="7200" dirty="0" err="1">
                <a:solidFill>
                  <a:prstClr val="black"/>
                </a:solidFill>
              </a:rPr>
              <a:t>fitness</a:t>
            </a:r>
            <a:endParaRPr lang="sv-SE" sz="7200" dirty="0">
              <a:solidFill>
                <a:prstClr val="black"/>
              </a:solidFill>
            </a:endParaRPr>
          </a:p>
        </p:txBody>
      </p:sp>
      <p:sp>
        <p:nvSpPr>
          <p:cNvPr id="115" name="textruta 114">
            <a:extLst>
              <a:ext uri="{FF2B5EF4-FFF2-40B4-BE49-F238E27FC236}">
                <a16:creationId xmlns:a16="http://schemas.microsoft.com/office/drawing/2014/main" id="{8D3AE91A-C83F-4094-B93D-52DDDDA65FCC}"/>
              </a:ext>
            </a:extLst>
          </p:cNvPr>
          <p:cNvSpPr txBox="1"/>
          <p:nvPr/>
        </p:nvSpPr>
        <p:spPr>
          <a:xfrm>
            <a:off x="7575915" y="5009094"/>
            <a:ext cx="3290195" cy="1384995"/>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err="1">
                <a:solidFill>
                  <a:prstClr val="black"/>
                </a:solidFill>
              </a:rPr>
              <a:t>Variable</a:t>
            </a:r>
            <a:r>
              <a:rPr lang="sv-SE" sz="2800" dirty="0">
                <a:solidFill>
                  <a:prstClr val="black"/>
                </a:solidFill>
              </a:rPr>
              <a:t> </a:t>
            </a:r>
            <a:r>
              <a:rPr lang="sv-SE" sz="2800" dirty="0" err="1">
                <a:solidFill>
                  <a:prstClr val="black"/>
                </a:solidFill>
              </a:rPr>
              <a:t>professional</a:t>
            </a:r>
            <a:r>
              <a:rPr lang="sv-SE" sz="2800" dirty="0">
                <a:solidFill>
                  <a:prstClr val="black"/>
                </a:solidFill>
              </a:rPr>
              <a:t> praxis 4</a:t>
            </a:r>
          </a:p>
        </p:txBody>
      </p:sp>
      <p:sp>
        <p:nvSpPr>
          <p:cNvPr id="116" name="textruta 115">
            <a:extLst>
              <a:ext uri="{FF2B5EF4-FFF2-40B4-BE49-F238E27FC236}">
                <a16:creationId xmlns:a16="http://schemas.microsoft.com/office/drawing/2014/main" id="{2AE36A29-0915-4325-B1F0-2F8B8790CDF3}"/>
              </a:ext>
            </a:extLst>
          </p:cNvPr>
          <p:cNvSpPr txBox="1"/>
          <p:nvPr/>
        </p:nvSpPr>
        <p:spPr>
          <a:xfrm>
            <a:off x="7581775" y="207475"/>
            <a:ext cx="3284334" cy="1815882"/>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err="1">
                <a:solidFill>
                  <a:prstClr val="black"/>
                </a:solidFill>
              </a:rPr>
              <a:t>Variable</a:t>
            </a:r>
            <a:r>
              <a:rPr lang="sv-SE" sz="2800" dirty="0">
                <a:solidFill>
                  <a:prstClr val="black"/>
                </a:solidFill>
              </a:rPr>
              <a:t> </a:t>
            </a:r>
            <a:r>
              <a:rPr lang="sv-SE" sz="2800" dirty="0" err="1">
                <a:solidFill>
                  <a:prstClr val="black"/>
                </a:solidFill>
              </a:rPr>
              <a:t>professional</a:t>
            </a:r>
            <a:r>
              <a:rPr lang="sv-SE" sz="2800" dirty="0">
                <a:solidFill>
                  <a:prstClr val="black"/>
                </a:solidFill>
              </a:rPr>
              <a:t> praxis 1</a:t>
            </a:r>
          </a:p>
          <a:p>
            <a:pPr algn="ctr"/>
            <a:endParaRPr lang="sv-SE" sz="2800" dirty="0">
              <a:solidFill>
                <a:prstClr val="black"/>
              </a:solidFill>
            </a:endParaRPr>
          </a:p>
        </p:txBody>
      </p:sp>
      <p:sp>
        <p:nvSpPr>
          <p:cNvPr id="117" name="textruta 116">
            <a:extLst>
              <a:ext uri="{FF2B5EF4-FFF2-40B4-BE49-F238E27FC236}">
                <a16:creationId xmlns:a16="http://schemas.microsoft.com/office/drawing/2014/main" id="{23004C36-8027-4367-A829-350EB80F4FD9}"/>
              </a:ext>
            </a:extLst>
          </p:cNvPr>
          <p:cNvSpPr txBox="1"/>
          <p:nvPr/>
        </p:nvSpPr>
        <p:spPr>
          <a:xfrm>
            <a:off x="7581775" y="3742956"/>
            <a:ext cx="3284335" cy="954107"/>
          </a:xfrm>
          <a:prstGeom prst="rect">
            <a:avLst/>
          </a:prstGeom>
          <a:noFill/>
        </p:spPr>
        <p:txBody>
          <a:bodyPr wrap="square" rtlCol="0" anchor="ctr">
            <a:spAutoFit/>
          </a:bodyPr>
          <a:lstStyle/>
          <a:p>
            <a:pPr algn="ctr"/>
            <a:r>
              <a:rPr lang="sv-SE" sz="2800" dirty="0" err="1">
                <a:solidFill>
                  <a:prstClr val="black"/>
                </a:solidFill>
              </a:rPr>
              <a:t>Variable</a:t>
            </a:r>
            <a:r>
              <a:rPr lang="sv-SE" sz="2800" dirty="0">
                <a:solidFill>
                  <a:prstClr val="black"/>
                </a:solidFill>
              </a:rPr>
              <a:t> </a:t>
            </a:r>
            <a:r>
              <a:rPr lang="sv-SE" sz="2800" dirty="0" err="1">
                <a:solidFill>
                  <a:prstClr val="black"/>
                </a:solidFill>
              </a:rPr>
              <a:t>professional</a:t>
            </a:r>
            <a:r>
              <a:rPr lang="sv-SE" sz="2800" dirty="0">
                <a:solidFill>
                  <a:prstClr val="black"/>
                </a:solidFill>
              </a:rPr>
              <a:t> praxis 3</a:t>
            </a:r>
          </a:p>
        </p:txBody>
      </p:sp>
      <p:sp>
        <p:nvSpPr>
          <p:cNvPr id="118" name="textruta 117">
            <a:extLst>
              <a:ext uri="{FF2B5EF4-FFF2-40B4-BE49-F238E27FC236}">
                <a16:creationId xmlns:a16="http://schemas.microsoft.com/office/drawing/2014/main" id="{F78D9E7D-9B55-4844-8E9D-93A1F50649B0}"/>
              </a:ext>
            </a:extLst>
          </p:cNvPr>
          <p:cNvSpPr txBox="1"/>
          <p:nvPr/>
        </p:nvSpPr>
        <p:spPr>
          <a:xfrm>
            <a:off x="7581775" y="2082936"/>
            <a:ext cx="3284335" cy="1384995"/>
          </a:xfrm>
          <a:prstGeom prst="rect">
            <a:avLst/>
          </a:prstGeom>
          <a:noFill/>
        </p:spPr>
        <p:txBody>
          <a:bodyPr wrap="square" rtlCol="0" anchor="ctr">
            <a:spAutoFit/>
          </a:bodyPr>
          <a:lstStyle/>
          <a:p>
            <a:pPr algn="ctr"/>
            <a:endParaRPr lang="sv-SE" sz="2800" dirty="0">
              <a:solidFill>
                <a:prstClr val="black"/>
              </a:solidFill>
            </a:endParaRPr>
          </a:p>
          <a:p>
            <a:pPr algn="ctr"/>
            <a:r>
              <a:rPr lang="sv-SE" sz="2800" dirty="0" err="1">
                <a:solidFill>
                  <a:prstClr val="black"/>
                </a:solidFill>
              </a:rPr>
              <a:t>Variable</a:t>
            </a:r>
            <a:r>
              <a:rPr lang="sv-SE" sz="2800" dirty="0">
                <a:solidFill>
                  <a:prstClr val="black"/>
                </a:solidFill>
              </a:rPr>
              <a:t> </a:t>
            </a:r>
            <a:r>
              <a:rPr lang="sv-SE" sz="2800" dirty="0" err="1">
                <a:solidFill>
                  <a:prstClr val="black"/>
                </a:solidFill>
              </a:rPr>
              <a:t>professional</a:t>
            </a:r>
            <a:r>
              <a:rPr lang="sv-SE" sz="2800" dirty="0">
                <a:solidFill>
                  <a:prstClr val="black"/>
                </a:solidFill>
              </a:rPr>
              <a:t> praxis 2 </a:t>
            </a:r>
          </a:p>
        </p:txBody>
      </p:sp>
      <p:sp>
        <p:nvSpPr>
          <p:cNvPr id="78" name="textruta 77">
            <a:extLst>
              <a:ext uri="{FF2B5EF4-FFF2-40B4-BE49-F238E27FC236}">
                <a16:creationId xmlns:a16="http://schemas.microsoft.com/office/drawing/2014/main" id="{F4F6C7A3-66DE-43F5-ACAC-1D49987BF7B1}"/>
              </a:ext>
            </a:extLst>
          </p:cNvPr>
          <p:cNvSpPr txBox="1"/>
          <p:nvPr/>
        </p:nvSpPr>
        <p:spPr>
          <a:xfrm rot="3192102">
            <a:off x="5790174" y="4189669"/>
            <a:ext cx="1252266" cy="369332"/>
          </a:xfrm>
          <a:prstGeom prst="rect">
            <a:avLst/>
          </a:prstGeom>
          <a:noFill/>
        </p:spPr>
        <p:txBody>
          <a:bodyPr wrap="none" rtlCol="0">
            <a:spAutoFit/>
          </a:bodyPr>
          <a:lstStyle/>
          <a:p>
            <a:r>
              <a:rPr lang="sv-SE" dirty="0" err="1"/>
              <a:t>covariation</a:t>
            </a:r>
            <a:endParaRPr lang="sv-SE" dirty="0"/>
          </a:p>
        </p:txBody>
      </p:sp>
      <p:sp>
        <p:nvSpPr>
          <p:cNvPr id="120" name="textruta 119">
            <a:extLst>
              <a:ext uri="{FF2B5EF4-FFF2-40B4-BE49-F238E27FC236}">
                <a16:creationId xmlns:a16="http://schemas.microsoft.com/office/drawing/2014/main" id="{5B9106F5-C605-4DA9-8FC6-9B592BC4CE86}"/>
              </a:ext>
            </a:extLst>
          </p:cNvPr>
          <p:cNvSpPr txBox="1"/>
          <p:nvPr/>
        </p:nvSpPr>
        <p:spPr>
          <a:xfrm>
            <a:off x="5718943" y="2339882"/>
            <a:ext cx="1252266" cy="369332"/>
          </a:xfrm>
          <a:prstGeom prst="rect">
            <a:avLst/>
          </a:prstGeom>
          <a:noFill/>
        </p:spPr>
        <p:txBody>
          <a:bodyPr wrap="none" rtlCol="0">
            <a:spAutoFit/>
          </a:bodyPr>
          <a:lstStyle/>
          <a:p>
            <a:r>
              <a:rPr lang="sv-SE" dirty="0" err="1"/>
              <a:t>covariation</a:t>
            </a:r>
            <a:endParaRPr lang="sv-SE" dirty="0"/>
          </a:p>
        </p:txBody>
      </p:sp>
      <p:sp>
        <p:nvSpPr>
          <p:cNvPr id="121" name="textruta 120">
            <a:extLst>
              <a:ext uri="{FF2B5EF4-FFF2-40B4-BE49-F238E27FC236}">
                <a16:creationId xmlns:a16="http://schemas.microsoft.com/office/drawing/2014/main" id="{1959F6A6-4EE4-4181-93EA-BEA2D8C37CC4}"/>
              </a:ext>
            </a:extLst>
          </p:cNvPr>
          <p:cNvSpPr txBox="1"/>
          <p:nvPr/>
        </p:nvSpPr>
        <p:spPr>
          <a:xfrm rot="2122456">
            <a:off x="5721078" y="3136165"/>
            <a:ext cx="1252266" cy="369332"/>
          </a:xfrm>
          <a:prstGeom prst="rect">
            <a:avLst/>
          </a:prstGeom>
          <a:noFill/>
        </p:spPr>
        <p:txBody>
          <a:bodyPr wrap="none" rtlCol="0">
            <a:spAutoFit/>
          </a:bodyPr>
          <a:lstStyle/>
          <a:p>
            <a:r>
              <a:rPr lang="sv-SE" dirty="0" err="1"/>
              <a:t>covariation</a:t>
            </a:r>
            <a:endParaRPr lang="sv-SE" dirty="0"/>
          </a:p>
        </p:txBody>
      </p:sp>
      <p:sp>
        <p:nvSpPr>
          <p:cNvPr id="122" name="textruta 121">
            <a:extLst>
              <a:ext uri="{FF2B5EF4-FFF2-40B4-BE49-F238E27FC236}">
                <a16:creationId xmlns:a16="http://schemas.microsoft.com/office/drawing/2014/main" id="{99A20AFD-921B-467E-AB43-38D96F0B9A5B}"/>
              </a:ext>
            </a:extLst>
          </p:cNvPr>
          <p:cNvSpPr txBox="1"/>
          <p:nvPr/>
        </p:nvSpPr>
        <p:spPr>
          <a:xfrm rot="19540510">
            <a:off x="5601797" y="1646390"/>
            <a:ext cx="1252266" cy="369332"/>
          </a:xfrm>
          <a:prstGeom prst="rect">
            <a:avLst/>
          </a:prstGeom>
          <a:noFill/>
        </p:spPr>
        <p:txBody>
          <a:bodyPr wrap="none" rtlCol="0">
            <a:spAutoFit/>
          </a:bodyPr>
          <a:lstStyle/>
          <a:p>
            <a:r>
              <a:rPr lang="sv-SE" dirty="0" err="1"/>
              <a:t>covariation</a:t>
            </a:r>
            <a:endParaRPr lang="sv-SE" dirty="0"/>
          </a:p>
        </p:txBody>
      </p:sp>
      <p:cxnSp>
        <p:nvCxnSpPr>
          <p:cNvPr id="80" name="Rak pilkoppling 79">
            <a:extLst>
              <a:ext uri="{FF2B5EF4-FFF2-40B4-BE49-F238E27FC236}">
                <a16:creationId xmlns:a16="http://schemas.microsoft.com/office/drawing/2014/main" id="{32D41245-05E8-438B-9C66-3E4C7FAD72CF}"/>
              </a:ext>
            </a:extLst>
          </p:cNvPr>
          <p:cNvCxnSpPr/>
          <p:nvPr/>
        </p:nvCxnSpPr>
        <p:spPr>
          <a:xfrm flipV="1">
            <a:off x="5753799" y="2017332"/>
            <a:ext cx="662508" cy="278703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2" name="Rak pilkoppling 81">
            <a:extLst>
              <a:ext uri="{FF2B5EF4-FFF2-40B4-BE49-F238E27FC236}">
                <a16:creationId xmlns:a16="http://schemas.microsoft.com/office/drawing/2014/main" id="{5C66FBC8-CDCE-46AC-9DF8-1B2468C73196}"/>
              </a:ext>
            </a:extLst>
          </p:cNvPr>
          <p:cNvCxnSpPr>
            <a:stCxn id="5" idx="3"/>
          </p:cNvCxnSpPr>
          <p:nvPr/>
        </p:nvCxnSpPr>
        <p:spPr>
          <a:xfrm flipV="1">
            <a:off x="5753799" y="2848557"/>
            <a:ext cx="674296" cy="19558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4" name="Rak pilkoppling 83">
            <a:extLst>
              <a:ext uri="{FF2B5EF4-FFF2-40B4-BE49-F238E27FC236}">
                <a16:creationId xmlns:a16="http://schemas.microsoft.com/office/drawing/2014/main" id="{6E317E47-4614-4589-904F-320FDB6094EC}"/>
              </a:ext>
            </a:extLst>
          </p:cNvPr>
          <p:cNvCxnSpPr/>
          <p:nvPr/>
        </p:nvCxnSpPr>
        <p:spPr>
          <a:xfrm flipV="1">
            <a:off x="5763746" y="3741918"/>
            <a:ext cx="761276" cy="109560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6" name="Rak pilkoppling 85">
            <a:extLst>
              <a:ext uri="{FF2B5EF4-FFF2-40B4-BE49-F238E27FC236}">
                <a16:creationId xmlns:a16="http://schemas.microsoft.com/office/drawing/2014/main" id="{799A0D6D-4BE8-4EE1-93E5-9B05C0B79017}"/>
              </a:ext>
            </a:extLst>
          </p:cNvPr>
          <p:cNvCxnSpPr/>
          <p:nvPr/>
        </p:nvCxnSpPr>
        <p:spPr>
          <a:xfrm>
            <a:off x="5761816" y="4845141"/>
            <a:ext cx="1152331" cy="15888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590741307"/>
      </p:ext>
    </p:extLst>
  </p:cSld>
  <p:clrMapOvr>
    <a:masterClrMapping/>
  </p:clrMapOvr>
  <mc:AlternateContent xmlns:mc="http://schemas.openxmlformats.org/markup-compatibility/2006" xmlns:p14="http://schemas.microsoft.com/office/powerpoint/2010/main">
    <mc:Choice Requires="p14">
      <p:transition spd="slow" p14:dur="2000" advTm="2735"/>
    </mc:Choice>
    <mc:Fallback xmlns="">
      <p:transition spd="slow" advTm="273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1"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1000" fill="hold"/>
                                        <p:tgtEl>
                                          <p:spTgt spid="91"/>
                                        </p:tgtEl>
                                        <p:attrNameLst>
                                          <p:attrName>ppt_y</p:attrName>
                                        </p:attrNameLst>
                                      </p:cBhvr>
                                      <p:tavLst>
                                        <p:tav tm="0">
                                          <p:val>
                                            <p:strVal val="#ppt_y+.1"/>
                                          </p:val>
                                        </p:tav>
                                        <p:tav tm="100000">
                                          <p:val>
                                            <p:strVal val="#ppt_y"/>
                                          </p:val>
                                        </p:tav>
                                      </p:tavLst>
                                    </p:anim>
                                  </p:childTnLst>
                                </p:cTn>
                              </p:par>
                              <p:par>
                                <p:cTn id="10" presetID="42" presetClass="entr" presetSubtype="0" fill="hold" grpId="1" nodeType="withEffect">
                                  <p:stCondLst>
                                    <p:cond delay="0"/>
                                  </p:stCondLst>
                                  <p:childTnLst>
                                    <p:set>
                                      <p:cBhvr>
                                        <p:cTn id="11" dur="1" fill="hold">
                                          <p:stCondLst>
                                            <p:cond delay="0"/>
                                          </p:stCondLst>
                                        </p:cTn>
                                        <p:tgtEl>
                                          <p:spTgt spid="93"/>
                                        </p:tgtEl>
                                        <p:attrNameLst>
                                          <p:attrName>style.visibility</p:attrName>
                                        </p:attrNameLst>
                                      </p:cBhvr>
                                      <p:to>
                                        <p:strVal val="visible"/>
                                      </p:to>
                                    </p:set>
                                    <p:animEffect transition="in" filter="fade">
                                      <p:cBhvr>
                                        <p:cTn id="12" dur="1000"/>
                                        <p:tgtEl>
                                          <p:spTgt spid="93"/>
                                        </p:tgtEl>
                                      </p:cBhvr>
                                    </p:animEffect>
                                    <p:anim calcmode="lin" valueType="num">
                                      <p:cBhvr>
                                        <p:cTn id="13" dur="1000" fill="hold"/>
                                        <p:tgtEl>
                                          <p:spTgt spid="93"/>
                                        </p:tgtEl>
                                        <p:attrNameLst>
                                          <p:attrName>ppt_x</p:attrName>
                                        </p:attrNameLst>
                                      </p:cBhvr>
                                      <p:tavLst>
                                        <p:tav tm="0">
                                          <p:val>
                                            <p:strVal val="#ppt_x"/>
                                          </p:val>
                                        </p:tav>
                                        <p:tav tm="100000">
                                          <p:val>
                                            <p:strVal val="#ppt_x"/>
                                          </p:val>
                                        </p:tav>
                                      </p:tavLst>
                                    </p:anim>
                                    <p:anim calcmode="lin" valueType="num">
                                      <p:cBhvr>
                                        <p:cTn id="14" dur="1000" fill="hold"/>
                                        <p:tgtEl>
                                          <p:spTgt spid="93"/>
                                        </p:tgtEl>
                                        <p:attrNameLst>
                                          <p:attrName>ppt_y</p:attrName>
                                        </p:attrNameLst>
                                      </p:cBhvr>
                                      <p:tavLst>
                                        <p:tav tm="0">
                                          <p:val>
                                            <p:strVal val="#ppt_y+.1"/>
                                          </p:val>
                                        </p:tav>
                                        <p:tav tm="100000">
                                          <p:val>
                                            <p:strVal val="#ppt_y"/>
                                          </p:val>
                                        </p:tav>
                                      </p:tavLst>
                                    </p:anim>
                                  </p:childTnLst>
                                </p:cTn>
                              </p:par>
                              <p:par>
                                <p:cTn id="15" presetID="42" presetClass="entr" presetSubtype="0" fill="hold" grpId="1" nodeType="with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0"/>
                                        <p:tgtEl>
                                          <p:spTgt spid="92"/>
                                        </p:tgtEl>
                                      </p:cBhvr>
                                    </p:animEffect>
                                    <p:anim calcmode="lin" valueType="num">
                                      <p:cBhvr>
                                        <p:cTn id="18" dur="1000" fill="hold"/>
                                        <p:tgtEl>
                                          <p:spTgt spid="92"/>
                                        </p:tgtEl>
                                        <p:attrNameLst>
                                          <p:attrName>ppt_x</p:attrName>
                                        </p:attrNameLst>
                                      </p:cBhvr>
                                      <p:tavLst>
                                        <p:tav tm="0">
                                          <p:val>
                                            <p:strVal val="#ppt_x"/>
                                          </p:val>
                                        </p:tav>
                                        <p:tav tm="100000">
                                          <p:val>
                                            <p:strVal val="#ppt_x"/>
                                          </p:val>
                                        </p:tav>
                                      </p:tavLst>
                                    </p:anim>
                                    <p:anim calcmode="lin" valueType="num">
                                      <p:cBhvr>
                                        <p:cTn id="19" dur="1000" fill="hold"/>
                                        <p:tgtEl>
                                          <p:spTgt spid="92"/>
                                        </p:tgtEl>
                                        <p:attrNameLst>
                                          <p:attrName>ppt_y</p:attrName>
                                        </p:attrNameLst>
                                      </p:cBhvr>
                                      <p:tavLst>
                                        <p:tav tm="0">
                                          <p:val>
                                            <p:strVal val="#ppt_y+.1"/>
                                          </p:val>
                                        </p:tav>
                                        <p:tav tm="100000">
                                          <p:val>
                                            <p:strVal val="#ppt_y"/>
                                          </p:val>
                                        </p:tav>
                                      </p:tavLst>
                                    </p:anim>
                                  </p:childTnLst>
                                </p:cTn>
                              </p:par>
                              <p:par>
                                <p:cTn id="20" presetID="42" presetClass="entr" presetSubtype="0" fill="hold" grpId="1"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1"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1000"/>
                                        <p:tgtEl>
                                          <p:spTgt spid="4"/>
                                        </p:tgtEl>
                                      </p:cBhvr>
                                    </p:animEffect>
                                    <p:anim calcmode="lin" valueType="num">
                                      <p:cBhvr>
                                        <p:cTn id="30" dur="1000" fill="hold"/>
                                        <p:tgtEl>
                                          <p:spTgt spid="4"/>
                                        </p:tgtEl>
                                        <p:attrNameLst>
                                          <p:attrName>ppt_x</p:attrName>
                                        </p:attrNameLst>
                                      </p:cBhvr>
                                      <p:tavLst>
                                        <p:tav tm="0">
                                          <p:val>
                                            <p:strVal val="#ppt_x"/>
                                          </p:val>
                                        </p:tav>
                                        <p:tav tm="100000">
                                          <p:val>
                                            <p:strVal val="#ppt_x"/>
                                          </p:val>
                                        </p:tav>
                                      </p:tavLst>
                                    </p:anim>
                                    <p:anim calcmode="lin" valueType="num">
                                      <p:cBhvr>
                                        <p:cTn id="3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1"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500" fill="hold"/>
                                        <p:tgtEl>
                                          <p:spTgt spid="40"/>
                                        </p:tgtEl>
                                        <p:attrNameLst>
                                          <p:attrName>ppt_x</p:attrName>
                                        </p:attrNameLst>
                                      </p:cBhvr>
                                      <p:tavLst>
                                        <p:tav tm="0">
                                          <p:val>
                                            <p:strVal val="#ppt_x"/>
                                          </p:val>
                                        </p:tav>
                                        <p:tav tm="100000">
                                          <p:val>
                                            <p:strVal val="#ppt_x"/>
                                          </p:val>
                                        </p:tav>
                                      </p:tavLst>
                                    </p:anim>
                                    <p:anim calcmode="lin" valueType="num">
                                      <p:cBhvr additive="base">
                                        <p:cTn id="48" dur="500" fill="hold"/>
                                        <p:tgtEl>
                                          <p:spTgt spid="4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ppt_x"/>
                                          </p:val>
                                        </p:tav>
                                        <p:tav tm="100000">
                                          <p:val>
                                            <p:strVal val="#ppt_x"/>
                                          </p:val>
                                        </p:tav>
                                      </p:tavLst>
                                    </p:anim>
                                    <p:anim calcmode="lin" valueType="num">
                                      <p:cBhvr additive="base">
                                        <p:cTn id="52" dur="500" fill="hold"/>
                                        <p:tgtEl>
                                          <p:spTgt spid="1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ppt_x"/>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37" presetClass="exit" presetSubtype="0" fill="hold" grpId="1" nodeType="clickEffect">
                                  <p:stCondLst>
                                    <p:cond delay="0"/>
                                  </p:stCondLst>
                                  <p:childTnLst>
                                    <p:animEffect transition="out" filter="fade">
                                      <p:cBhvr>
                                        <p:cTn id="68" dur="1000"/>
                                        <p:tgtEl>
                                          <p:spTgt spid="30"/>
                                        </p:tgtEl>
                                      </p:cBhvr>
                                    </p:animEffect>
                                    <p:anim calcmode="lin" valueType="num">
                                      <p:cBhvr>
                                        <p:cTn id="69" dur="1000"/>
                                        <p:tgtEl>
                                          <p:spTgt spid="30"/>
                                        </p:tgtEl>
                                        <p:attrNameLst>
                                          <p:attrName>ppt_x</p:attrName>
                                        </p:attrNameLst>
                                      </p:cBhvr>
                                      <p:tavLst>
                                        <p:tav tm="0">
                                          <p:val>
                                            <p:strVal val="ppt_x"/>
                                          </p:val>
                                        </p:tav>
                                        <p:tav tm="100000">
                                          <p:val>
                                            <p:strVal val="ppt_x"/>
                                          </p:val>
                                        </p:tav>
                                      </p:tavLst>
                                    </p:anim>
                                    <p:anim calcmode="lin" valueType="num">
                                      <p:cBhvr>
                                        <p:cTn id="70" dur="100" decel="100000"/>
                                        <p:tgtEl>
                                          <p:spTgt spid="30"/>
                                        </p:tgtEl>
                                        <p:attrNameLst>
                                          <p:attrName>ppt_y</p:attrName>
                                        </p:attrNameLst>
                                      </p:cBhvr>
                                      <p:tavLst>
                                        <p:tav tm="0">
                                          <p:val>
                                            <p:strVal val="ppt_y"/>
                                          </p:val>
                                        </p:tav>
                                        <p:tav tm="100000">
                                          <p:val>
                                            <p:strVal val="ppt_y-.03"/>
                                          </p:val>
                                        </p:tav>
                                      </p:tavLst>
                                    </p:anim>
                                    <p:anim calcmode="lin" valueType="num">
                                      <p:cBhvr>
                                        <p:cTn id="71" dur="900" accel="100000">
                                          <p:stCondLst>
                                            <p:cond delay="100"/>
                                          </p:stCondLst>
                                        </p:cTn>
                                        <p:tgtEl>
                                          <p:spTgt spid="30"/>
                                        </p:tgtEl>
                                        <p:attrNameLst>
                                          <p:attrName>ppt_y</p:attrName>
                                        </p:attrNameLst>
                                      </p:cBhvr>
                                      <p:tavLst>
                                        <p:tav tm="0">
                                          <p:val>
                                            <p:strVal val="ppt_y"/>
                                          </p:val>
                                        </p:tav>
                                        <p:tav tm="100000">
                                          <p:val>
                                            <p:strVal val="ppt_y+1"/>
                                          </p:val>
                                        </p:tav>
                                      </p:tavLst>
                                    </p:anim>
                                    <p:set>
                                      <p:cBhvr>
                                        <p:cTn id="72" dur="1" fill="hold">
                                          <p:stCondLst>
                                            <p:cond delay="999"/>
                                          </p:stCondLst>
                                        </p:cTn>
                                        <p:tgtEl>
                                          <p:spTgt spid="30"/>
                                        </p:tgtEl>
                                        <p:attrNameLst>
                                          <p:attrName>style.visibility</p:attrName>
                                        </p:attrNameLst>
                                      </p:cBhvr>
                                      <p:to>
                                        <p:strVal val="hidden"/>
                                      </p:to>
                                    </p:set>
                                  </p:childTnLst>
                                </p:cTn>
                              </p:par>
                              <p:par>
                                <p:cTn id="73" presetID="37" presetClass="exit" presetSubtype="0" fill="hold" grpId="1" nodeType="withEffect">
                                  <p:stCondLst>
                                    <p:cond delay="0"/>
                                  </p:stCondLst>
                                  <p:childTnLst>
                                    <p:animEffect transition="out" filter="fade">
                                      <p:cBhvr>
                                        <p:cTn id="74" dur="1000"/>
                                        <p:tgtEl>
                                          <p:spTgt spid="40"/>
                                        </p:tgtEl>
                                      </p:cBhvr>
                                    </p:animEffect>
                                    <p:anim calcmode="lin" valueType="num">
                                      <p:cBhvr>
                                        <p:cTn id="75" dur="1000"/>
                                        <p:tgtEl>
                                          <p:spTgt spid="40"/>
                                        </p:tgtEl>
                                        <p:attrNameLst>
                                          <p:attrName>ppt_x</p:attrName>
                                        </p:attrNameLst>
                                      </p:cBhvr>
                                      <p:tavLst>
                                        <p:tav tm="0">
                                          <p:val>
                                            <p:strVal val="ppt_x"/>
                                          </p:val>
                                        </p:tav>
                                        <p:tav tm="100000">
                                          <p:val>
                                            <p:strVal val="ppt_x"/>
                                          </p:val>
                                        </p:tav>
                                      </p:tavLst>
                                    </p:anim>
                                    <p:anim calcmode="lin" valueType="num">
                                      <p:cBhvr>
                                        <p:cTn id="76" dur="100" decel="100000"/>
                                        <p:tgtEl>
                                          <p:spTgt spid="40"/>
                                        </p:tgtEl>
                                        <p:attrNameLst>
                                          <p:attrName>ppt_y</p:attrName>
                                        </p:attrNameLst>
                                      </p:cBhvr>
                                      <p:tavLst>
                                        <p:tav tm="0">
                                          <p:val>
                                            <p:strVal val="ppt_y"/>
                                          </p:val>
                                        </p:tav>
                                        <p:tav tm="100000">
                                          <p:val>
                                            <p:strVal val="ppt_y-.03"/>
                                          </p:val>
                                        </p:tav>
                                      </p:tavLst>
                                    </p:anim>
                                    <p:anim calcmode="lin" valueType="num">
                                      <p:cBhvr>
                                        <p:cTn id="77" dur="900" accel="100000">
                                          <p:stCondLst>
                                            <p:cond delay="100"/>
                                          </p:stCondLst>
                                        </p:cTn>
                                        <p:tgtEl>
                                          <p:spTgt spid="40"/>
                                        </p:tgtEl>
                                        <p:attrNameLst>
                                          <p:attrName>ppt_y</p:attrName>
                                        </p:attrNameLst>
                                      </p:cBhvr>
                                      <p:tavLst>
                                        <p:tav tm="0">
                                          <p:val>
                                            <p:strVal val="ppt_y"/>
                                          </p:val>
                                        </p:tav>
                                        <p:tav tm="100000">
                                          <p:val>
                                            <p:strVal val="ppt_y+1"/>
                                          </p:val>
                                        </p:tav>
                                      </p:tavLst>
                                    </p:anim>
                                    <p:set>
                                      <p:cBhvr>
                                        <p:cTn id="78" dur="1" fill="hold">
                                          <p:stCondLst>
                                            <p:cond delay="999"/>
                                          </p:stCondLst>
                                        </p:cTn>
                                        <p:tgtEl>
                                          <p:spTgt spid="40"/>
                                        </p:tgtEl>
                                        <p:attrNameLst>
                                          <p:attrName>style.visibility</p:attrName>
                                        </p:attrNameLst>
                                      </p:cBhvr>
                                      <p:to>
                                        <p:strVal val="hidden"/>
                                      </p:to>
                                    </p:set>
                                  </p:childTnLst>
                                </p:cTn>
                              </p:par>
                              <p:par>
                                <p:cTn id="79" presetID="37" presetClass="exit" presetSubtype="0" fill="hold" grpId="1" nodeType="withEffect">
                                  <p:stCondLst>
                                    <p:cond delay="0"/>
                                  </p:stCondLst>
                                  <p:childTnLst>
                                    <p:animEffect transition="out" filter="fade">
                                      <p:cBhvr>
                                        <p:cTn id="80" dur="1000"/>
                                        <p:tgtEl>
                                          <p:spTgt spid="18"/>
                                        </p:tgtEl>
                                      </p:cBhvr>
                                    </p:animEffect>
                                    <p:anim calcmode="lin" valueType="num">
                                      <p:cBhvr>
                                        <p:cTn id="81" dur="1000"/>
                                        <p:tgtEl>
                                          <p:spTgt spid="18"/>
                                        </p:tgtEl>
                                        <p:attrNameLst>
                                          <p:attrName>ppt_x</p:attrName>
                                        </p:attrNameLst>
                                      </p:cBhvr>
                                      <p:tavLst>
                                        <p:tav tm="0">
                                          <p:val>
                                            <p:strVal val="ppt_x"/>
                                          </p:val>
                                        </p:tav>
                                        <p:tav tm="100000">
                                          <p:val>
                                            <p:strVal val="ppt_x"/>
                                          </p:val>
                                        </p:tav>
                                      </p:tavLst>
                                    </p:anim>
                                    <p:anim calcmode="lin" valueType="num">
                                      <p:cBhvr>
                                        <p:cTn id="82" dur="100" decel="100000"/>
                                        <p:tgtEl>
                                          <p:spTgt spid="18"/>
                                        </p:tgtEl>
                                        <p:attrNameLst>
                                          <p:attrName>ppt_y</p:attrName>
                                        </p:attrNameLst>
                                      </p:cBhvr>
                                      <p:tavLst>
                                        <p:tav tm="0">
                                          <p:val>
                                            <p:strVal val="ppt_y"/>
                                          </p:val>
                                        </p:tav>
                                        <p:tav tm="100000">
                                          <p:val>
                                            <p:strVal val="ppt_y-.03"/>
                                          </p:val>
                                        </p:tav>
                                      </p:tavLst>
                                    </p:anim>
                                    <p:anim calcmode="lin" valueType="num">
                                      <p:cBhvr>
                                        <p:cTn id="83" dur="900" accel="100000">
                                          <p:stCondLst>
                                            <p:cond delay="100"/>
                                          </p:stCondLst>
                                        </p:cTn>
                                        <p:tgtEl>
                                          <p:spTgt spid="18"/>
                                        </p:tgtEl>
                                        <p:attrNameLst>
                                          <p:attrName>ppt_y</p:attrName>
                                        </p:attrNameLst>
                                      </p:cBhvr>
                                      <p:tavLst>
                                        <p:tav tm="0">
                                          <p:val>
                                            <p:strVal val="ppt_y"/>
                                          </p:val>
                                        </p:tav>
                                        <p:tav tm="100000">
                                          <p:val>
                                            <p:strVal val="ppt_y+1"/>
                                          </p:val>
                                        </p:tav>
                                      </p:tavLst>
                                    </p:anim>
                                    <p:set>
                                      <p:cBhvr>
                                        <p:cTn id="84" dur="1" fill="hold">
                                          <p:stCondLst>
                                            <p:cond delay="999"/>
                                          </p:stCondLst>
                                        </p:cTn>
                                        <p:tgtEl>
                                          <p:spTgt spid="18"/>
                                        </p:tgtEl>
                                        <p:attrNameLst>
                                          <p:attrName>style.visibility</p:attrName>
                                        </p:attrNameLst>
                                      </p:cBhvr>
                                      <p:to>
                                        <p:strVal val="hidden"/>
                                      </p:to>
                                    </p:set>
                                  </p:childTnLst>
                                </p:cTn>
                              </p:par>
                              <p:par>
                                <p:cTn id="85" presetID="37" presetClass="exit" presetSubtype="0" fill="hold" grpId="1" nodeType="withEffect">
                                  <p:stCondLst>
                                    <p:cond delay="0"/>
                                  </p:stCondLst>
                                  <p:childTnLst>
                                    <p:animEffect transition="out" filter="fade">
                                      <p:cBhvr>
                                        <p:cTn id="86" dur="1000"/>
                                        <p:tgtEl>
                                          <p:spTgt spid="20"/>
                                        </p:tgtEl>
                                      </p:cBhvr>
                                    </p:animEffect>
                                    <p:anim calcmode="lin" valueType="num">
                                      <p:cBhvr>
                                        <p:cTn id="87" dur="1000"/>
                                        <p:tgtEl>
                                          <p:spTgt spid="20"/>
                                        </p:tgtEl>
                                        <p:attrNameLst>
                                          <p:attrName>ppt_x</p:attrName>
                                        </p:attrNameLst>
                                      </p:cBhvr>
                                      <p:tavLst>
                                        <p:tav tm="0">
                                          <p:val>
                                            <p:strVal val="ppt_x"/>
                                          </p:val>
                                        </p:tav>
                                        <p:tav tm="100000">
                                          <p:val>
                                            <p:strVal val="ppt_x"/>
                                          </p:val>
                                        </p:tav>
                                      </p:tavLst>
                                    </p:anim>
                                    <p:anim calcmode="lin" valueType="num">
                                      <p:cBhvr>
                                        <p:cTn id="88" dur="100" decel="100000"/>
                                        <p:tgtEl>
                                          <p:spTgt spid="20"/>
                                        </p:tgtEl>
                                        <p:attrNameLst>
                                          <p:attrName>ppt_y</p:attrName>
                                        </p:attrNameLst>
                                      </p:cBhvr>
                                      <p:tavLst>
                                        <p:tav tm="0">
                                          <p:val>
                                            <p:strVal val="ppt_y"/>
                                          </p:val>
                                        </p:tav>
                                        <p:tav tm="100000">
                                          <p:val>
                                            <p:strVal val="ppt_y-.03"/>
                                          </p:val>
                                        </p:tav>
                                      </p:tavLst>
                                    </p:anim>
                                    <p:anim calcmode="lin" valueType="num">
                                      <p:cBhvr>
                                        <p:cTn id="89" dur="900" accel="100000">
                                          <p:stCondLst>
                                            <p:cond delay="100"/>
                                          </p:stCondLst>
                                        </p:cTn>
                                        <p:tgtEl>
                                          <p:spTgt spid="20"/>
                                        </p:tgtEl>
                                        <p:attrNameLst>
                                          <p:attrName>ppt_y</p:attrName>
                                        </p:attrNameLst>
                                      </p:cBhvr>
                                      <p:tavLst>
                                        <p:tav tm="0">
                                          <p:val>
                                            <p:strVal val="ppt_y"/>
                                          </p:val>
                                        </p:tav>
                                        <p:tav tm="100000">
                                          <p:val>
                                            <p:strVal val="ppt_y+1"/>
                                          </p:val>
                                        </p:tav>
                                      </p:tavLst>
                                    </p:anim>
                                    <p:set>
                                      <p:cBhvr>
                                        <p:cTn id="90" dur="1" fill="hold">
                                          <p:stCondLst>
                                            <p:cond delay="999"/>
                                          </p:stCondLst>
                                        </p:cTn>
                                        <p:tgtEl>
                                          <p:spTgt spid="20"/>
                                        </p:tgtEl>
                                        <p:attrNameLst>
                                          <p:attrName>style.visibility</p:attrName>
                                        </p:attrNameLst>
                                      </p:cBhvr>
                                      <p:to>
                                        <p:strVal val="hidden"/>
                                      </p:to>
                                    </p:set>
                                  </p:childTnLst>
                                </p:cTn>
                              </p:par>
                              <p:par>
                                <p:cTn id="91" presetID="37" presetClass="exit" presetSubtype="0" fill="hold" grpId="1" nodeType="withEffect">
                                  <p:stCondLst>
                                    <p:cond delay="0"/>
                                  </p:stCondLst>
                                  <p:childTnLst>
                                    <p:animEffect transition="out" filter="fade">
                                      <p:cBhvr>
                                        <p:cTn id="92" dur="1000"/>
                                        <p:tgtEl>
                                          <p:spTgt spid="19"/>
                                        </p:tgtEl>
                                      </p:cBhvr>
                                    </p:animEffect>
                                    <p:anim calcmode="lin" valueType="num">
                                      <p:cBhvr>
                                        <p:cTn id="93" dur="1000"/>
                                        <p:tgtEl>
                                          <p:spTgt spid="19"/>
                                        </p:tgtEl>
                                        <p:attrNameLst>
                                          <p:attrName>ppt_x</p:attrName>
                                        </p:attrNameLst>
                                      </p:cBhvr>
                                      <p:tavLst>
                                        <p:tav tm="0">
                                          <p:val>
                                            <p:strVal val="ppt_x"/>
                                          </p:val>
                                        </p:tav>
                                        <p:tav tm="100000">
                                          <p:val>
                                            <p:strVal val="ppt_x"/>
                                          </p:val>
                                        </p:tav>
                                      </p:tavLst>
                                    </p:anim>
                                    <p:anim calcmode="lin" valueType="num">
                                      <p:cBhvr>
                                        <p:cTn id="94" dur="100" decel="100000"/>
                                        <p:tgtEl>
                                          <p:spTgt spid="19"/>
                                        </p:tgtEl>
                                        <p:attrNameLst>
                                          <p:attrName>ppt_y</p:attrName>
                                        </p:attrNameLst>
                                      </p:cBhvr>
                                      <p:tavLst>
                                        <p:tav tm="0">
                                          <p:val>
                                            <p:strVal val="ppt_y"/>
                                          </p:val>
                                        </p:tav>
                                        <p:tav tm="100000">
                                          <p:val>
                                            <p:strVal val="ppt_y-.03"/>
                                          </p:val>
                                        </p:tav>
                                      </p:tavLst>
                                    </p:anim>
                                    <p:anim calcmode="lin" valueType="num">
                                      <p:cBhvr>
                                        <p:cTn id="95" dur="900" accel="100000">
                                          <p:stCondLst>
                                            <p:cond delay="100"/>
                                          </p:stCondLst>
                                        </p:cTn>
                                        <p:tgtEl>
                                          <p:spTgt spid="19"/>
                                        </p:tgtEl>
                                        <p:attrNameLst>
                                          <p:attrName>ppt_y</p:attrName>
                                        </p:attrNameLst>
                                      </p:cBhvr>
                                      <p:tavLst>
                                        <p:tav tm="0">
                                          <p:val>
                                            <p:strVal val="ppt_y"/>
                                          </p:val>
                                        </p:tav>
                                        <p:tav tm="100000">
                                          <p:val>
                                            <p:strVal val="ppt_y+1"/>
                                          </p:val>
                                        </p:tav>
                                      </p:tavLst>
                                    </p:anim>
                                    <p:set>
                                      <p:cBhvr>
                                        <p:cTn id="96" dur="1" fill="hold">
                                          <p:stCondLst>
                                            <p:cond delay="999"/>
                                          </p:stCondLst>
                                        </p:cTn>
                                        <p:tgtEl>
                                          <p:spTgt spid="19"/>
                                        </p:tgtEl>
                                        <p:attrNameLst>
                                          <p:attrName>style.visibility</p:attrName>
                                        </p:attrNameLst>
                                      </p:cBhvr>
                                      <p:to>
                                        <p:strVal val="hidden"/>
                                      </p:to>
                                    </p:set>
                                  </p:childTnLst>
                                </p:cTn>
                              </p:par>
                              <p:par>
                                <p:cTn id="97" presetID="37" presetClass="exit" presetSubtype="0" fill="hold" grpId="1" nodeType="withEffect">
                                  <p:stCondLst>
                                    <p:cond delay="0"/>
                                  </p:stCondLst>
                                  <p:childTnLst>
                                    <p:animEffect transition="out" filter="fade">
                                      <p:cBhvr>
                                        <p:cTn id="98" dur="1000"/>
                                        <p:tgtEl>
                                          <p:spTgt spid="2"/>
                                        </p:tgtEl>
                                      </p:cBhvr>
                                    </p:animEffect>
                                    <p:anim calcmode="lin" valueType="num">
                                      <p:cBhvr>
                                        <p:cTn id="99" dur="1000"/>
                                        <p:tgtEl>
                                          <p:spTgt spid="2"/>
                                        </p:tgtEl>
                                        <p:attrNameLst>
                                          <p:attrName>ppt_x</p:attrName>
                                        </p:attrNameLst>
                                      </p:cBhvr>
                                      <p:tavLst>
                                        <p:tav tm="0">
                                          <p:val>
                                            <p:strVal val="ppt_x"/>
                                          </p:val>
                                        </p:tav>
                                        <p:tav tm="100000">
                                          <p:val>
                                            <p:strVal val="ppt_x"/>
                                          </p:val>
                                        </p:tav>
                                      </p:tavLst>
                                    </p:anim>
                                    <p:anim calcmode="lin" valueType="num">
                                      <p:cBhvr>
                                        <p:cTn id="100" dur="100" decel="100000"/>
                                        <p:tgtEl>
                                          <p:spTgt spid="2"/>
                                        </p:tgtEl>
                                        <p:attrNameLst>
                                          <p:attrName>ppt_y</p:attrName>
                                        </p:attrNameLst>
                                      </p:cBhvr>
                                      <p:tavLst>
                                        <p:tav tm="0">
                                          <p:val>
                                            <p:strVal val="ppt_y"/>
                                          </p:val>
                                        </p:tav>
                                        <p:tav tm="100000">
                                          <p:val>
                                            <p:strVal val="ppt_y-.03"/>
                                          </p:val>
                                        </p:tav>
                                      </p:tavLst>
                                    </p:anim>
                                    <p:anim calcmode="lin" valueType="num">
                                      <p:cBhvr>
                                        <p:cTn id="101" dur="900" accel="100000">
                                          <p:stCondLst>
                                            <p:cond delay="100"/>
                                          </p:stCondLst>
                                        </p:cTn>
                                        <p:tgtEl>
                                          <p:spTgt spid="2"/>
                                        </p:tgtEl>
                                        <p:attrNameLst>
                                          <p:attrName>ppt_y</p:attrName>
                                        </p:attrNameLst>
                                      </p:cBhvr>
                                      <p:tavLst>
                                        <p:tav tm="0">
                                          <p:val>
                                            <p:strVal val="ppt_y"/>
                                          </p:val>
                                        </p:tav>
                                        <p:tav tm="100000">
                                          <p:val>
                                            <p:strVal val="ppt_y+1"/>
                                          </p:val>
                                        </p:tav>
                                      </p:tavLst>
                                    </p:anim>
                                    <p:set>
                                      <p:cBhvr>
                                        <p:cTn id="102" dur="1" fill="hold">
                                          <p:stCondLst>
                                            <p:cond delay="999"/>
                                          </p:stCondLst>
                                        </p:cTn>
                                        <p:tgtEl>
                                          <p:spTgt spid="2"/>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52" presetClass="entr" presetSubtype="0" fill="hold" nodeType="clickEffect">
                                  <p:stCondLst>
                                    <p:cond delay="0"/>
                                  </p:stCondLst>
                                  <p:childTnLst>
                                    <p:set>
                                      <p:cBhvr>
                                        <p:cTn id="106" dur="1" fill="hold">
                                          <p:stCondLst>
                                            <p:cond delay="0"/>
                                          </p:stCondLst>
                                        </p:cTn>
                                        <p:tgtEl>
                                          <p:spTgt spid="72"/>
                                        </p:tgtEl>
                                        <p:attrNameLst>
                                          <p:attrName>style.visibility</p:attrName>
                                        </p:attrNameLst>
                                      </p:cBhvr>
                                      <p:to>
                                        <p:strVal val="visible"/>
                                      </p:to>
                                    </p:set>
                                    <p:animScale>
                                      <p:cBhvr>
                                        <p:cTn id="107" dur="1000" decel="50000" fill="hold">
                                          <p:stCondLst>
                                            <p:cond delay="0"/>
                                          </p:stCondLst>
                                        </p:cTn>
                                        <p:tgtEl>
                                          <p:spTgt spid="7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8" dur="1000" decel="50000" fill="hold">
                                          <p:stCondLst>
                                            <p:cond delay="0"/>
                                          </p:stCondLst>
                                        </p:cTn>
                                        <p:tgtEl>
                                          <p:spTgt spid="72"/>
                                        </p:tgtEl>
                                        <p:attrNameLst>
                                          <p:attrName>ppt_x</p:attrName>
                                          <p:attrName>ppt_y</p:attrName>
                                        </p:attrNameLst>
                                      </p:cBhvr>
                                    </p:animMotion>
                                    <p:animEffect transition="in" filter="fade">
                                      <p:cBhvr>
                                        <p:cTn id="109" dur="1000"/>
                                        <p:tgtEl>
                                          <p:spTgt spid="72"/>
                                        </p:tgtEl>
                                      </p:cBhvr>
                                    </p:animEffect>
                                  </p:childTnLst>
                                </p:cTn>
                              </p:par>
                              <p:par>
                                <p:cTn id="110" presetID="52" presetClass="entr" presetSubtype="0" fill="hold" nodeType="withEffect">
                                  <p:stCondLst>
                                    <p:cond delay="0"/>
                                  </p:stCondLst>
                                  <p:childTnLst>
                                    <p:set>
                                      <p:cBhvr>
                                        <p:cTn id="111" dur="1" fill="hold">
                                          <p:stCondLst>
                                            <p:cond delay="0"/>
                                          </p:stCondLst>
                                        </p:cTn>
                                        <p:tgtEl>
                                          <p:spTgt spid="70"/>
                                        </p:tgtEl>
                                        <p:attrNameLst>
                                          <p:attrName>style.visibility</p:attrName>
                                        </p:attrNameLst>
                                      </p:cBhvr>
                                      <p:to>
                                        <p:strVal val="visible"/>
                                      </p:to>
                                    </p:set>
                                    <p:animScale>
                                      <p:cBhvr>
                                        <p:cTn id="112" dur="1000" decel="50000" fill="hold">
                                          <p:stCondLst>
                                            <p:cond delay="0"/>
                                          </p:stCondLst>
                                        </p:cTn>
                                        <p:tgtEl>
                                          <p:spTgt spid="7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13" dur="1000" decel="50000" fill="hold">
                                          <p:stCondLst>
                                            <p:cond delay="0"/>
                                          </p:stCondLst>
                                        </p:cTn>
                                        <p:tgtEl>
                                          <p:spTgt spid="70"/>
                                        </p:tgtEl>
                                        <p:attrNameLst>
                                          <p:attrName>ppt_x</p:attrName>
                                          <p:attrName>ppt_y</p:attrName>
                                        </p:attrNameLst>
                                      </p:cBhvr>
                                    </p:animMotion>
                                    <p:animEffect transition="in" filter="fade">
                                      <p:cBhvr>
                                        <p:cTn id="114" dur="1000"/>
                                        <p:tgtEl>
                                          <p:spTgt spid="70"/>
                                        </p:tgtEl>
                                      </p:cBhvr>
                                    </p:animEffect>
                                  </p:childTnLst>
                                </p:cTn>
                              </p:par>
                              <p:par>
                                <p:cTn id="115" presetID="52" presetClass="entr" presetSubtype="0" fill="hold" nodeType="withEffect">
                                  <p:stCondLst>
                                    <p:cond delay="0"/>
                                  </p:stCondLst>
                                  <p:childTnLst>
                                    <p:set>
                                      <p:cBhvr>
                                        <p:cTn id="116" dur="1" fill="hold">
                                          <p:stCondLst>
                                            <p:cond delay="0"/>
                                          </p:stCondLst>
                                        </p:cTn>
                                        <p:tgtEl>
                                          <p:spTgt spid="68"/>
                                        </p:tgtEl>
                                        <p:attrNameLst>
                                          <p:attrName>style.visibility</p:attrName>
                                        </p:attrNameLst>
                                      </p:cBhvr>
                                      <p:to>
                                        <p:strVal val="visible"/>
                                      </p:to>
                                    </p:set>
                                    <p:animScale>
                                      <p:cBhvr>
                                        <p:cTn id="117" dur="1000" decel="50000" fill="hold">
                                          <p:stCondLst>
                                            <p:cond delay="0"/>
                                          </p:stCondLst>
                                        </p:cTn>
                                        <p:tgtEl>
                                          <p:spTgt spid="6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18" dur="1000" decel="50000" fill="hold">
                                          <p:stCondLst>
                                            <p:cond delay="0"/>
                                          </p:stCondLst>
                                        </p:cTn>
                                        <p:tgtEl>
                                          <p:spTgt spid="68"/>
                                        </p:tgtEl>
                                        <p:attrNameLst>
                                          <p:attrName>ppt_x</p:attrName>
                                          <p:attrName>ppt_y</p:attrName>
                                        </p:attrNameLst>
                                      </p:cBhvr>
                                    </p:animMotion>
                                    <p:animEffect transition="in" filter="fade">
                                      <p:cBhvr>
                                        <p:cTn id="119" dur="1000"/>
                                        <p:tgtEl>
                                          <p:spTgt spid="68"/>
                                        </p:tgtEl>
                                      </p:cBhvr>
                                    </p:animEffect>
                                  </p:childTnLst>
                                </p:cTn>
                              </p:par>
                              <p:par>
                                <p:cTn id="120" presetID="52" presetClass="entr" presetSubtype="0" fill="hold" nodeType="withEffect">
                                  <p:stCondLst>
                                    <p:cond delay="0"/>
                                  </p:stCondLst>
                                  <p:childTnLst>
                                    <p:set>
                                      <p:cBhvr>
                                        <p:cTn id="121" dur="1" fill="hold">
                                          <p:stCondLst>
                                            <p:cond delay="0"/>
                                          </p:stCondLst>
                                        </p:cTn>
                                        <p:tgtEl>
                                          <p:spTgt spid="66"/>
                                        </p:tgtEl>
                                        <p:attrNameLst>
                                          <p:attrName>style.visibility</p:attrName>
                                        </p:attrNameLst>
                                      </p:cBhvr>
                                      <p:to>
                                        <p:strVal val="visible"/>
                                      </p:to>
                                    </p:set>
                                    <p:animScale>
                                      <p:cBhvr>
                                        <p:cTn id="122" dur="1000" decel="50000" fill="hold">
                                          <p:stCondLst>
                                            <p:cond delay="0"/>
                                          </p:stCondLst>
                                        </p:cTn>
                                        <p:tgtEl>
                                          <p:spTgt spid="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3" dur="1000" decel="50000" fill="hold">
                                          <p:stCondLst>
                                            <p:cond delay="0"/>
                                          </p:stCondLst>
                                        </p:cTn>
                                        <p:tgtEl>
                                          <p:spTgt spid="66"/>
                                        </p:tgtEl>
                                        <p:attrNameLst>
                                          <p:attrName>ppt_x</p:attrName>
                                          <p:attrName>ppt_y</p:attrName>
                                        </p:attrNameLst>
                                      </p:cBhvr>
                                    </p:animMotion>
                                    <p:animEffect transition="in" filter="fade">
                                      <p:cBhvr>
                                        <p:cTn id="124" dur="1000"/>
                                        <p:tgtEl>
                                          <p:spTgt spid="66"/>
                                        </p:tgtEl>
                                      </p:cBhvr>
                                    </p:animEffect>
                                  </p:childTnLst>
                                </p:cTn>
                              </p:par>
                            </p:childTnLst>
                          </p:cTn>
                        </p:par>
                      </p:childTnLst>
                    </p:cTn>
                  </p:par>
                  <p:par>
                    <p:cTn id="125" fill="hold">
                      <p:stCondLst>
                        <p:cond delay="indefinite"/>
                      </p:stCondLst>
                      <p:childTnLst>
                        <p:par>
                          <p:cTn id="126" fill="hold">
                            <p:stCondLst>
                              <p:cond delay="0"/>
                            </p:stCondLst>
                            <p:childTnLst>
                              <p:par>
                                <p:cTn id="127" presetID="42" presetClass="entr" presetSubtype="0" fill="hold" nodeType="clickEffect">
                                  <p:stCondLst>
                                    <p:cond delay="0"/>
                                  </p:stCondLst>
                                  <p:childTnLst>
                                    <p:set>
                                      <p:cBhvr>
                                        <p:cTn id="128" dur="1" fill="hold">
                                          <p:stCondLst>
                                            <p:cond delay="0"/>
                                          </p:stCondLst>
                                        </p:cTn>
                                        <p:tgtEl>
                                          <p:spTgt spid="86"/>
                                        </p:tgtEl>
                                        <p:attrNameLst>
                                          <p:attrName>style.visibility</p:attrName>
                                        </p:attrNameLst>
                                      </p:cBhvr>
                                      <p:to>
                                        <p:strVal val="visible"/>
                                      </p:to>
                                    </p:set>
                                    <p:animEffect transition="in" filter="fade">
                                      <p:cBhvr>
                                        <p:cTn id="129" dur="1000"/>
                                        <p:tgtEl>
                                          <p:spTgt spid="86"/>
                                        </p:tgtEl>
                                      </p:cBhvr>
                                    </p:animEffect>
                                    <p:anim calcmode="lin" valueType="num">
                                      <p:cBhvr>
                                        <p:cTn id="130" dur="1000" fill="hold"/>
                                        <p:tgtEl>
                                          <p:spTgt spid="86"/>
                                        </p:tgtEl>
                                        <p:attrNameLst>
                                          <p:attrName>ppt_x</p:attrName>
                                        </p:attrNameLst>
                                      </p:cBhvr>
                                      <p:tavLst>
                                        <p:tav tm="0">
                                          <p:val>
                                            <p:strVal val="#ppt_x"/>
                                          </p:val>
                                        </p:tav>
                                        <p:tav tm="100000">
                                          <p:val>
                                            <p:strVal val="#ppt_x"/>
                                          </p:val>
                                        </p:tav>
                                      </p:tavLst>
                                    </p:anim>
                                    <p:anim calcmode="lin" valueType="num">
                                      <p:cBhvr>
                                        <p:cTn id="131" dur="1000" fill="hold"/>
                                        <p:tgtEl>
                                          <p:spTgt spid="86"/>
                                        </p:tgtEl>
                                        <p:attrNameLst>
                                          <p:attrName>ppt_y</p:attrName>
                                        </p:attrNameLst>
                                      </p:cBhvr>
                                      <p:tavLst>
                                        <p:tav tm="0">
                                          <p:val>
                                            <p:strVal val="#ppt_y+.1"/>
                                          </p:val>
                                        </p:tav>
                                        <p:tav tm="100000">
                                          <p:val>
                                            <p:strVal val="#ppt_y"/>
                                          </p:val>
                                        </p:tav>
                                      </p:tavLst>
                                    </p:anim>
                                  </p:childTnLst>
                                </p:cTn>
                              </p:par>
                              <p:par>
                                <p:cTn id="132" presetID="42" presetClass="entr" presetSubtype="0" fill="hold" nodeType="withEffect">
                                  <p:stCondLst>
                                    <p:cond delay="0"/>
                                  </p:stCondLst>
                                  <p:childTnLst>
                                    <p:set>
                                      <p:cBhvr>
                                        <p:cTn id="133" dur="1" fill="hold">
                                          <p:stCondLst>
                                            <p:cond delay="0"/>
                                          </p:stCondLst>
                                        </p:cTn>
                                        <p:tgtEl>
                                          <p:spTgt spid="84"/>
                                        </p:tgtEl>
                                        <p:attrNameLst>
                                          <p:attrName>style.visibility</p:attrName>
                                        </p:attrNameLst>
                                      </p:cBhvr>
                                      <p:to>
                                        <p:strVal val="visible"/>
                                      </p:to>
                                    </p:set>
                                    <p:animEffect transition="in" filter="fade">
                                      <p:cBhvr>
                                        <p:cTn id="134" dur="1000"/>
                                        <p:tgtEl>
                                          <p:spTgt spid="84"/>
                                        </p:tgtEl>
                                      </p:cBhvr>
                                    </p:animEffect>
                                    <p:anim calcmode="lin" valueType="num">
                                      <p:cBhvr>
                                        <p:cTn id="135" dur="1000" fill="hold"/>
                                        <p:tgtEl>
                                          <p:spTgt spid="84"/>
                                        </p:tgtEl>
                                        <p:attrNameLst>
                                          <p:attrName>ppt_x</p:attrName>
                                        </p:attrNameLst>
                                      </p:cBhvr>
                                      <p:tavLst>
                                        <p:tav tm="0">
                                          <p:val>
                                            <p:strVal val="#ppt_x"/>
                                          </p:val>
                                        </p:tav>
                                        <p:tav tm="100000">
                                          <p:val>
                                            <p:strVal val="#ppt_x"/>
                                          </p:val>
                                        </p:tav>
                                      </p:tavLst>
                                    </p:anim>
                                    <p:anim calcmode="lin" valueType="num">
                                      <p:cBhvr>
                                        <p:cTn id="136" dur="1000" fill="hold"/>
                                        <p:tgtEl>
                                          <p:spTgt spid="84"/>
                                        </p:tgtEl>
                                        <p:attrNameLst>
                                          <p:attrName>ppt_y</p:attrName>
                                        </p:attrNameLst>
                                      </p:cBhvr>
                                      <p:tavLst>
                                        <p:tav tm="0">
                                          <p:val>
                                            <p:strVal val="#ppt_y+.1"/>
                                          </p:val>
                                        </p:tav>
                                        <p:tav tm="100000">
                                          <p:val>
                                            <p:strVal val="#ppt_y"/>
                                          </p:val>
                                        </p:tav>
                                      </p:tavLst>
                                    </p:anim>
                                  </p:childTnLst>
                                </p:cTn>
                              </p:par>
                              <p:par>
                                <p:cTn id="137" presetID="42" presetClass="entr" presetSubtype="0" fill="hold" nodeType="withEffect">
                                  <p:stCondLst>
                                    <p:cond delay="0"/>
                                  </p:stCondLst>
                                  <p:childTnLst>
                                    <p:set>
                                      <p:cBhvr>
                                        <p:cTn id="138" dur="1" fill="hold">
                                          <p:stCondLst>
                                            <p:cond delay="0"/>
                                          </p:stCondLst>
                                        </p:cTn>
                                        <p:tgtEl>
                                          <p:spTgt spid="82"/>
                                        </p:tgtEl>
                                        <p:attrNameLst>
                                          <p:attrName>style.visibility</p:attrName>
                                        </p:attrNameLst>
                                      </p:cBhvr>
                                      <p:to>
                                        <p:strVal val="visible"/>
                                      </p:to>
                                    </p:set>
                                    <p:animEffect transition="in" filter="fade">
                                      <p:cBhvr>
                                        <p:cTn id="139" dur="1000"/>
                                        <p:tgtEl>
                                          <p:spTgt spid="82"/>
                                        </p:tgtEl>
                                      </p:cBhvr>
                                    </p:animEffect>
                                    <p:anim calcmode="lin" valueType="num">
                                      <p:cBhvr>
                                        <p:cTn id="140" dur="1000" fill="hold"/>
                                        <p:tgtEl>
                                          <p:spTgt spid="82"/>
                                        </p:tgtEl>
                                        <p:attrNameLst>
                                          <p:attrName>ppt_x</p:attrName>
                                        </p:attrNameLst>
                                      </p:cBhvr>
                                      <p:tavLst>
                                        <p:tav tm="0">
                                          <p:val>
                                            <p:strVal val="#ppt_x"/>
                                          </p:val>
                                        </p:tav>
                                        <p:tav tm="100000">
                                          <p:val>
                                            <p:strVal val="#ppt_x"/>
                                          </p:val>
                                        </p:tav>
                                      </p:tavLst>
                                    </p:anim>
                                    <p:anim calcmode="lin" valueType="num">
                                      <p:cBhvr>
                                        <p:cTn id="141" dur="1000" fill="hold"/>
                                        <p:tgtEl>
                                          <p:spTgt spid="82"/>
                                        </p:tgtEl>
                                        <p:attrNameLst>
                                          <p:attrName>ppt_y</p:attrName>
                                        </p:attrNameLst>
                                      </p:cBhvr>
                                      <p:tavLst>
                                        <p:tav tm="0">
                                          <p:val>
                                            <p:strVal val="#ppt_y+.1"/>
                                          </p:val>
                                        </p:tav>
                                        <p:tav tm="100000">
                                          <p:val>
                                            <p:strVal val="#ppt_y"/>
                                          </p:val>
                                        </p:tav>
                                      </p:tavLst>
                                    </p:anim>
                                  </p:childTnLst>
                                </p:cTn>
                              </p:par>
                              <p:par>
                                <p:cTn id="142" presetID="42" presetClass="entr" presetSubtype="0" fill="hold" nodeType="withEffect">
                                  <p:stCondLst>
                                    <p:cond delay="0"/>
                                  </p:stCondLst>
                                  <p:childTnLst>
                                    <p:set>
                                      <p:cBhvr>
                                        <p:cTn id="143" dur="1" fill="hold">
                                          <p:stCondLst>
                                            <p:cond delay="0"/>
                                          </p:stCondLst>
                                        </p:cTn>
                                        <p:tgtEl>
                                          <p:spTgt spid="80"/>
                                        </p:tgtEl>
                                        <p:attrNameLst>
                                          <p:attrName>style.visibility</p:attrName>
                                        </p:attrNameLst>
                                      </p:cBhvr>
                                      <p:to>
                                        <p:strVal val="visible"/>
                                      </p:to>
                                    </p:set>
                                    <p:animEffect transition="in" filter="fade">
                                      <p:cBhvr>
                                        <p:cTn id="144" dur="1000"/>
                                        <p:tgtEl>
                                          <p:spTgt spid="80"/>
                                        </p:tgtEl>
                                      </p:cBhvr>
                                    </p:animEffect>
                                    <p:anim calcmode="lin" valueType="num">
                                      <p:cBhvr>
                                        <p:cTn id="145" dur="1000" fill="hold"/>
                                        <p:tgtEl>
                                          <p:spTgt spid="80"/>
                                        </p:tgtEl>
                                        <p:attrNameLst>
                                          <p:attrName>ppt_x</p:attrName>
                                        </p:attrNameLst>
                                      </p:cBhvr>
                                      <p:tavLst>
                                        <p:tav tm="0">
                                          <p:val>
                                            <p:strVal val="#ppt_x"/>
                                          </p:val>
                                        </p:tav>
                                        <p:tav tm="100000">
                                          <p:val>
                                            <p:strVal val="#ppt_x"/>
                                          </p:val>
                                        </p:tav>
                                      </p:tavLst>
                                    </p:anim>
                                    <p:anim calcmode="lin" valueType="num">
                                      <p:cBhvr>
                                        <p:cTn id="146"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exit" presetSubtype="0" fill="hold" nodeType="clickEffect">
                                  <p:stCondLst>
                                    <p:cond delay="0"/>
                                  </p:stCondLst>
                                  <p:childTnLst>
                                    <p:animEffect transition="out" filter="fade">
                                      <p:cBhvr>
                                        <p:cTn id="150" dur="1000"/>
                                        <p:tgtEl>
                                          <p:spTgt spid="86"/>
                                        </p:tgtEl>
                                      </p:cBhvr>
                                    </p:animEffect>
                                    <p:anim calcmode="lin" valueType="num">
                                      <p:cBhvr>
                                        <p:cTn id="151" dur="1000"/>
                                        <p:tgtEl>
                                          <p:spTgt spid="86"/>
                                        </p:tgtEl>
                                        <p:attrNameLst>
                                          <p:attrName>ppt_x</p:attrName>
                                        </p:attrNameLst>
                                      </p:cBhvr>
                                      <p:tavLst>
                                        <p:tav tm="0">
                                          <p:val>
                                            <p:strVal val="ppt_x"/>
                                          </p:val>
                                        </p:tav>
                                        <p:tav tm="100000">
                                          <p:val>
                                            <p:strVal val="ppt_x"/>
                                          </p:val>
                                        </p:tav>
                                      </p:tavLst>
                                    </p:anim>
                                    <p:anim calcmode="lin" valueType="num">
                                      <p:cBhvr>
                                        <p:cTn id="152" dur="1000"/>
                                        <p:tgtEl>
                                          <p:spTgt spid="86"/>
                                        </p:tgtEl>
                                        <p:attrNameLst>
                                          <p:attrName>ppt_y</p:attrName>
                                        </p:attrNameLst>
                                      </p:cBhvr>
                                      <p:tavLst>
                                        <p:tav tm="0">
                                          <p:val>
                                            <p:strVal val="ppt_y"/>
                                          </p:val>
                                        </p:tav>
                                        <p:tav tm="100000">
                                          <p:val>
                                            <p:strVal val="ppt_y+.1"/>
                                          </p:val>
                                        </p:tav>
                                      </p:tavLst>
                                    </p:anim>
                                    <p:set>
                                      <p:cBhvr>
                                        <p:cTn id="153" dur="1" fill="hold">
                                          <p:stCondLst>
                                            <p:cond delay="999"/>
                                          </p:stCondLst>
                                        </p:cTn>
                                        <p:tgtEl>
                                          <p:spTgt spid="86"/>
                                        </p:tgtEl>
                                        <p:attrNameLst>
                                          <p:attrName>style.visibility</p:attrName>
                                        </p:attrNameLst>
                                      </p:cBhvr>
                                      <p:to>
                                        <p:strVal val="hidden"/>
                                      </p:to>
                                    </p:set>
                                  </p:childTnLst>
                                </p:cTn>
                              </p:par>
                              <p:par>
                                <p:cTn id="154" presetID="42" presetClass="exit" presetSubtype="0" fill="hold" nodeType="withEffect">
                                  <p:stCondLst>
                                    <p:cond delay="0"/>
                                  </p:stCondLst>
                                  <p:childTnLst>
                                    <p:animEffect transition="out" filter="fade">
                                      <p:cBhvr>
                                        <p:cTn id="155" dur="1000"/>
                                        <p:tgtEl>
                                          <p:spTgt spid="84"/>
                                        </p:tgtEl>
                                      </p:cBhvr>
                                    </p:animEffect>
                                    <p:anim calcmode="lin" valueType="num">
                                      <p:cBhvr>
                                        <p:cTn id="156" dur="1000"/>
                                        <p:tgtEl>
                                          <p:spTgt spid="84"/>
                                        </p:tgtEl>
                                        <p:attrNameLst>
                                          <p:attrName>ppt_x</p:attrName>
                                        </p:attrNameLst>
                                      </p:cBhvr>
                                      <p:tavLst>
                                        <p:tav tm="0">
                                          <p:val>
                                            <p:strVal val="ppt_x"/>
                                          </p:val>
                                        </p:tav>
                                        <p:tav tm="100000">
                                          <p:val>
                                            <p:strVal val="ppt_x"/>
                                          </p:val>
                                        </p:tav>
                                      </p:tavLst>
                                    </p:anim>
                                    <p:anim calcmode="lin" valueType="num">
                                      <p:cBhvr>
                                        <p:cTn id="157" dur="1000"/>
                                        <p:tgtEl>
                                          <p:spTgt spid="84"/>
                                        </p:tgtEl>
                                        <p:attrNameLst>
                                          <p:attrName>ppt_y</p:attrName>
                                        </p:attrNameLst>
                                      </p:cBhvr>
                                      <p:tavLst>
                                        <p:tav tm="0">
                                          <p:val>
                                            <p:strVal val="ppt_y"/>
                                          </p:val>
                                        </p:tav>
                                        <p:tav tm="100000">
                                          <p:val>
                                            <p:strVal val="ppt_y+.1"/>
                                          </p:val>
                                        </p:tav>
                                      </p:tavLst>
                                    </p:anim>
                                    <p:set>
                                      <p:cBhvr>
                                        <p:cTn id="158" dur="1" fill="hold">
                                          <p:stCondLst>
                                            <p:cond delay="999"/>
                                          </p:stCondLst>
                                        </p:cTn>
                                        <p:tgtEl>
                                          <p:spTgt spid="84"/>
                                        </p:tgtEl>
                                        <p:attrNameLst>
                                          <p:attrName>style.visibility</p:attrName>
                                        </p:attrNameLst>
                                      </p:cBhvr>
                                      <p:to>
                                        <p:strVal val="hidden"/>
                                      </p:to>
                                    </p:set>
                                  </p:childTnLst>
                                </p:cTn>
                              </p:par>
                              <p:par>
                                <p:cTn id="159" presetID="42" presetClass="exit" presetSubtype="0" fill="hold" nodeType="withEffect">
                                  <p:stCondLst>
                                    <p:cond delay="0"/>
                                  </p:stCondLst>
                                  <p:childTnLst>
                                    <p:animEffect transition="out" filter="fade">
                                      <p:cBhvr>
                                        <p:cTn id="160" dur="1000"/>
                                        <p:tgtEl>
                                          <p:spTgt spid="82"/>
                                        </p:tgtEl>
                                      </p:cBhvr>
                                    </p:animEffect>
                                    <p:anim calcmode="lin" valueType="num">
                                      <p:cBhvr>
                                        <p:cTn id="161" dur="1000"/>
                                        <p:tgtEl>
                                          <p:spTgt spid="82"/>
                                        </p:tgtEl>
                                        <p:attrNameLst>
                                          <p:attrName>ppt_x</p:attrName>
                                        </p:attrNameLst>
                                      </p:cBhvr>
                                      <p:tavLst>
                                        <p:tav tm="0">
                                          <p:val>
                                            <p:strVal val="ppt_x"/>
                                          </p:val>
                                        </p:tav>
                                        <p:tav tm="100000">
                                          <p:val>
                                            <p:strVal val="ppt_x"/>
                                          </p:val>
                                        </p:tav>
                                      </p:tavLst>
                                    </p:anim>
                                    <p:anim calcmode="lin" valueType="num">
                                      <p:cBhvr>
                                        <p:cTn id="162" dur="1000"/>
                                        <p:tgtEl>
                                          <p:spTgt spid="82"/>
                                        </p:tgtEl>
                                        <p:attrNameLst>
                                          <p:attrName>ppt_y</p:attrName>
                                        </p:attrNameLst>
                                      </p:cBhvr>
                                      <p:tavLst>
                                        <p:tav tm="0">
                                          <p:val>
                                            <p:strVal val="ppt_y"/>
                                          </p:val>
                                        </p:tav>
                                        <p:tav tm="100000">
                                          <p:val>
                                            <p:strVal val="ppt_y+.1"/>
                                          </p:val>
                                        </p:tav>
                                      </p:tavLst>
                                    </p:anim>
                                    <p:set>
                                      <p:cBhvr>
                                        <p:cTn id="163" dur="1" fill="hold">
                                          <p:stCondLst>
                                            <p:cond delay="999"/>
                                          </p:stCondLst>
                                        </p:cTn>
                                        <p:tgtEl>
                                          <p:spTgt spid="82"/>
                                        </p:tgtEl>
                                        <p:attrNameLst>
                                          <p:attrName>style.visibility</p:attrName>
                                        </p:attrNameLst>
                                      </p:cBhvr>
                                      <p:to>
                                        <p:strVal val="hidden"/>
                                      </p:to>
                                    </p:set>
                                  </p:childTnLst>
                                </p:cTn>
                              </p:par>
                              <p:par>
                                <p:cTn id="164" presetID="42" presetClass="exit" presetSubtype="0" fill="hold" nodeType="withEffect">
                                  <p:stCondLst>
                                    <p:cond delay="0"/>
                                  </p:stCondLst>
                                  <p:childTnLst>
                                    <p:animEffect transition="out" filter="fade">
                                      <p:cBhvr>
                                        <p:cTn id="165" dur="1000"/>
                                        <p:tgtEl>
                                          <p:spTgt spid="80"/>
                                        </p:tgtEl>
                                      </p:cBhvr>
                                    </p:animEffect>
                                    <p:anim calcmode="lin" valueType="num">
                                      <p:cBhvr>
                                        <p:cTn id="166" dur="1000"/>
                                        <p:tgtEl>
                                          <p:spTgt spid="80"/>
                                        </p:tgtEl>
                                        <p:attrNameLst>
                                          <p:attrName>ppt_x</p:attrName>
                                        </p:attrNameLst>
                                      </p:cBhvr>
                                      <p:tavLst>
                                        <p:tav tm="0">
                                          <p:val>
                                            <p:strVal val="ppt_x"/>
                                          </p:val>
                                        </p:tav>
                                        <p:tav tm="100000">
                                          <p:val>
                                            <p:strVal val="ppt_x"/>
                                          </p:val>
                                        </p:tav>
                                      </p:tavLst>
                                    </p:anim>
                                    <p:anim calcmode="lin" valueType="num">
                                      <p:cBhvr>
                                        <p:cTn id="167" dur="1000"/>
                                        <p:tgtEl>
                                          <p:spTgt spid="80"/>
                                        </p:tgtEl>
                                        <p:attrNameLst>
                                          <p:attrName>ppt_y</p:attrName>
                                        </p:attrNameLst>
                                      </p:cBhvr>
                                      <p:tavLst>
                                        <p:tav tm="0">
                                          <p:val>
                                            <p:strVal val="ppt_y"/>
                                          </p:val>
                                        </p:tav>
                                        <p:tav tm="100000">
                                          <p:val>
                                            <p:strVal val="ppt_y+.1"/>
                                          </p:val>
                                        </p:tav>
                                      </p:tavLst>
                                    </p:anim>
                                    <p:set>
                                      <p:cBhvr>
                                        <p:cTn id="168" dur="1" fill="hold">
                                          <p:stCondLst>
                                            <p:cond delay="999"/>
                                          </p:stCondLst>
                                        </p:cTn>
                                        <p:tgtEl>
                                          <p:spTgt spid="80"/>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37" presetClass="exit" presetSubtype="0" fill="hold" grpId="0" nodeType="clickEffect">
                                  <p:stCondLst>
                                    <p:cond delay="0"/>
                                  </p:stCondLst>
                                  <p:childTnLst>
                                    <p:animEffect transition="out" filter="fade">
                                      <p:cBhvr>
                                        <p:cTn id="172" dur="1000"/>
                                        <p:tgtEl>
                                          <p:spTgt spid="4"/>
                                        </p:tgtEl>
                                      </p:cBhvr>
                                    </p:animEffect>
                                    <p:anim calcmode="lin" valueType="num">
                                      <p:cBhvr>
                                        <p:cTn id="173" dur="1000"/>
                                        <p:tgtEl>
                                          <p:spTgt spid="4"/>
                                        </p:tgtEl>
                                        <p:attrNameLst>
                                          <p:attrName>ppt_x</p:attrName>
                                        </p:attrNameLst>
                                      </p:cBhvr>
                                      <p:tavLst>
                                        <p:tav tm="0">
                                          <p:val>
                                            <p:strVal val="ppt_x"/>
                                          </p:val>
                                        </p:tav>
                                        <p:tav tm="100000">
                                          <p:val>
                                            <p:strVal val="ppt_x"/>
                                          </p:val>
                                        </p:tav>
                                      </p:tavLst>
                                    </p:anim>
                                    <p:anim calcmode="lin" valueType="num">
                                      <p:cBhvr>
                                        <p:cTn id="174" dur="100" decel="100000"/>
                                        <p:tgtEl>
                                          <p:spTgt spid="4"/>
                                        </p:tgtEl>
                                        <p:attrNameLst>
                                          <p:attrName>ppt_y</p:attrName>
                                        </p:attrNameLst>
                                      </p:cBhvr>
                                      <p:tavLst>
                                        <p:tav tm="0">
                                          <p:val>
                                            <p:strVal val="ppt_y"/>
                                          </p:val>
                                        </p:tav>
                                        <p:tav tm="100000">
                                          <p:val>
                                            <p:strVal val="ppt_y-.03"/>
                                          </p:val>
                                        </p:tav>
                                      </p:tavLst>
                                    </p:anim>
                                    <p:anim calcmode="lin" valueType="num">
                                      <p:cBhvr>
                                        <p:cTn id="175" dur="900" accel="100000">
                                          <p:stCondLst>
                                            <p:cond delay="100"/>
                                          </p:stCondLst>
                                        </p:cTn>
                                        <p:tgtEl>
                                          <p:spTgt spid="4"/>
                                        </p:tgtEl>
                                        <p:attrNameLst>
                                          <p:attrName>ppt_y</p:attrName>
                                        </p:attrNameLst>
                                      </p:cBhvr>
                                      <p:tavLst>
                                        <p:tav tm="0">
                                          <p:val>
                                            <p:strVal val="ppt_y"/>
                                          </p:val>
                                        </p:tav>
                                        <p:tav tm="100000">
                                          <p:val>
                                            <p:strVal val="ppt_y+1"/>
                                          </p:val>
                                        </p:tav>
                                      </p:tavLst>
                                    </p:anim>
                                    <p:set>
                                      <p:cBhvr>
                                        <p:cTn id="176" dur="1" fill="hold">
                                          <p:stCondLst>
                                            <p:cond delay="999"/>
                                          </p:stCondLst>
                                        </p:cTn>
                                        <p:tgtEl>
                                          <p:spTgt spid="4"/>
                                        </p:tgtEl>
                                        <p:attrNameLst>
                                          <p:attrName>style.visibility</p:attrName>
                                        </p:attrNameLst>
                                      </p:cBhvr>
                                      <p:to>
                                        <p:strVal val="hidden"/>
                                      </p:to>
                                    </p:set>
                                  </p:childTnLst>
                                </p:cTn>
                              </p:par>
                              <p:par>
                                <p:cTn id="177" presetID="37" presetClass="exit" presetSubtype="0" fill="hold" grpId="0" nodeType="withEffect">
                                  <p:stCondLst>
                                    <p:cond delay="0"/>
                                  </p:stCondLst>
                                  <p:childTnLst>
                                    <p:animEffect transition="out" filter="fade">
                                      <p:cBhvr>
                                        <p:cTn id="178" dur="1000"/>
                                        <p:tgtEl>
                                          <p:spTgt spid="5"/>
                                        </p:tgtEl>
                                      </p:cBhvr>
                                    </p:animEffect>
                                    <p:anim calcmode="lin" valueType="num">
                                      <p:cBhvr>
                                        <p:cTn id="179" dur="1000"/>
                                        <p:tgtEl>
                                          <p:spTgt spid="5"/>
                                        </p:tgtEl>
                                        <p:attrNameLst>
                                          <p:attrName>ppt_x</p:attrName>
                                        </p:attrNameLst>
                                      </p:cBhvr>
                                      <p:tavLst>
                                        <p:tav tm="0">
                                          <p:val>
                                            <p:strVal val="ppt_x"/>
                                          </p:val>
                                        </p:tav>
                                        <p:tav tm="100000">
                                          <p:val>
                                            <p:strVal val="ppt_x"/>
                                          </p:val>
                                        </p:tav>
                                      </p:tavLst>
                                    </p:anim>
                                    <p:anim calcmode="lin" valueType="num">
                                      <p:cBhvr>
                                        <p:cTn id="180" dur="100" decel="100000"/>
                                        <p:tgtEl>
                                          <p:spTgt spid="5"/>
                                        </p:tgtEl>
                                        <p:attrNameLst>
                                          <p:attrName>ppt_y</p:attrName>
                                        </p:attrNameLst>
                                      </p:cBhvr>
                                      <p:tavLst>
                                        <p:tav tm="0">
                                          <p:val>
                                            <p:strVal val="ppt_y"/>
                                          </p:val>
                                        </p:tav>
                                        <p:tav tm="100000">
                                          <p:val>
                                            <p:strVal val="ppt_y-.03"/>
                                          </p:val>
                                        </p:tav>
                                      </p:tavLst>
                                    </p:anim>
                                    <p:anim calcmode="lin" valueType="num">
                                      <p:cBhvr>
                                        <p:cTn id="181" dur="900" accel="100000">
                                          <p:stCondLst>
                                            <p:cond delay="100"/>
                                          </p:stCondLst>
                                        </p:cTn>
                                        <p:tgtEl>
                                          <p:spTgt spid="5"/>
                                        </p:tgtEl>
                                        <p:attrNameLst>
                                          <p:attrName>ppt_y</p:attrName>
                                        </p:attrNameLst>
                                      </p:cBhvr>
                                      <p:tavLst>
                                        <p:tav tm="0">
                                          <p:val>
                                            <p:strVal val="ppt_y"/>
                                          </p:val>
                                        </p:tav>
                                        <p:tav tm="100000">
                                          <p:val>
                                            <p:strVal val="ppt_y+1"/>
                                          </p:val>
                                        </p:tav>
                                      </p:tavLst>
                                    </p:anim>
                                    <p:set>
                                      <p:cBhvr>
                                        <p:cTn id="182" dur="1" fill="hold">
                                          <p:stCondLst>
                                            <p:cond delay="999"/>
                                          </p:stCondLst>
                                        </p:cTn>
                                        <p:tgtEl>
                                          <p:spTgt spid="5"/>
                                        </p:tgtEl>
                                        <p:attrNameLst>
                                          <p:attrName>style.visibility</p:attrName>
                                        </p:attrNameLst>
                                      </p:cBhvr>
                                      <p:to>
                                        <p:strVal val="hidden"/>
                                      </p:to>
                                    </p:set>
                                  </p:childTnLst>
                                </p:cTn>
                              </p:par>
                              <p:par>
                                <p:cTn id="183" presetID="37" presetClass="exit" presetSubtype="0" fill="hold" grpId="0" nodeType="withEffect">
                                  <p:stCondLst>
                                    <p:cond delay="0"/>
                                  </p:stCondLst>
                                  <p:childTnLst>
                                    <p:animEffect transition="out" filter="fade">
                                      <p:cBhvr>
                                        <p:cTn id="184" dur="1000"/>
                                        <p:tgtEl>
                                          <p:spTgt spid="91"/>
                                        </p:tgtEl>
                                      </p:cBhvr>
                                    </p:animEffect>
                                    <p:anim calcmode="lin" valueType="num">
                                      <p:cBhvr>
                                        <p:cTn id="185" dur="1000"/>
                                        <p:tgtEl>
                                          <p:spTgt spid="91"/>
                                        </p:tgtEl>
                                        <p:attrNameLst>
                                          <p:attrName>ppt_x</p:attrName>
                                        </p:attrNameLst>
                                      </p:cBhvr>
                                      <p:tavLst>
                                        <p:tav tm="0">
                                          <p:val>
                                            <p:strVal val="ppt_x"/>
                                          </p:val>
                                        </p:tav>
                                        <p:tav tm="100000">
                                          <p:val>
                                            <p:strVal val="ppt_x"/>
                                          </p:val>
                                        </p:tav>
                                      </p:tavLst>
                                    </p:anim>
                                    <p:anim calcmode="lin" valueType="num">
                                      <p:cBhvr>
                                        <p:cTn id="186" dur="100" decel="100000"/>
                                        <p:tgtEl>
                                          <p:spTgt spid="91"/>
                                        </p:tgtEl>
                                        <p:attrNameLst>
                                          <p:attrName>ppt_y</p:attrName>
                                        </p:attrNameLst>
                                      </p:cBhvr>
                                      <p:tavLst>
                                        <p:tav tm="0">
                                          <p:val>
                                            <p:strVal val="ppt_y"/>
                                          </p:val>
                                        </p:tav>
                                        <p:tav tm="100000">
                                          <p:val>
                                            <p:strVal val="ppt_y-.03"/>
                                          </p:val>
                                        </p:tav>
                                      </p:tavLst>
                                    </p:anim>
                                    <p:anim calcmode="lin" valueType="num">
                                      <p:cBhvr>
                                        <p:cTn id="187" dur="900" accel="100000">
                                          <p:stCondLst>
                                            <p:cond delay="100"/>
                                          </p:stCondLst>
                                        </p:cTn>
                                        <p:tgtEl>
                                          <p:spTgt spid="91"/>
                                        </p:tgtEl>
                                        <p:attrNameLst>
                                          <p:attrName>ppt_y</p:attrName>
                                        </p:attrNameLst>
                                      </p:cBhvr>
                                      <p:tavLst>
                                        <p:tav tm="0">
                                          <p:val>
                                            <p:strVal val="ppt_y"/>
                                          </p:val>
                                        </p:tav>
                                        <p:tav tm="100000">
                                          <p:val>
                                            <p:strVal val="ppt_y+1"/>
                                          </p:val>
                                        </p:tav>
                                      </p:tavLst>
                                    </p:anim>
                                    <p:set>
                                      <p:cBhvr>
                                        <p:cTn id="188" dur="1" fill="hold">
                                          <p:stCondLst>
                                            <p:cond delay="999"/>
                                          </p:stCondLst>
                                        </p:cTn>
                                        <p:tgtEl>
                                          <p:spTgt spid="91"/>
                                        </p:tgtEl>
                                        <p:attrNameLst>
                                          <p:attrName>style.visibility</p:attrName>
                                        </p:attrNameLst>
                                      </p:cBhvr>
                                      <p:to>
                                        <p:strVal val="hidden"/>
                                      </p:to>
                                    </p:set>
                                  </p:childTnLst>
                                </p:cTn>
                              </p:par>
                              <p:par>
                                <p:cTn id="189" presetID="37" presetClass="exit" presetSubtype="0" fill="hold" grpId="0" nodeType="withEffect">
                                  <p:stCondLst>
                                    <p:cond delay="0"/>
                                  </p:stCondLst>
                                  <p:childTnLst>
                                    <p:animEffect transition="out" filter="fade">
                                      <p:cBhvr>
                                        <p:cTn id="190" dur="1000"/>
                                        <p:tgtEl>
                                          <p:spTgt spid="93"/>
                                        </p:tgtEl>
                                      </p:cBhvr>
                                    </p:animEffect>
                                    <p:anim calcmode="lin" valueType="num">
                                      <p:cBhvr>
                                        <p:cTn id="191" dur="1000"/>
                                        <p:tgtEl>
                                          <p:spTgt spid="93"/>
                                        </p:tgtEl>
                                        <p:attrNameLst>
                                          <p:attrName>ppt_x</p:attrName>
                                        </p:attrNameLst>
                                      </p:cBhvr>
                                      <p:tavLst>
                                        <p:tav tm="0">
                                          <p:val>
                                            <p:strVal val="ppt_x"/>
                                          </p:val>
                                        </p:tav>
                                        <p:tav tm="100000">
                                          <p:val>
                                            <p:strVal val="ppt_x"/>
                                          </p:val>
                                        </p:tav>
                                      </p:tavLst>
                                    </p:anim>
                                    <p:anim calcmode="lin" valueType="num">
                                      <p:cBhvr>
                                        <p:cTn id="192" dur="100" decel="100000"/>
                                        <p:tgtEl>
                                          <p:spTgt spid="93"/>
                                        </p:tgtEl>
                                        <p:attrNameLst>
                                          <p:attrName>ppt_y</p:attrName>
                                        </p:attrNameLst>
                                      </p:cBhvr>
                                      <p:tavLst>
                                        <p:tav tm="0">
                                          <p:val>
                                            <p:strVal val="ppt_y"/>
                                          </p:val>
                                        </p:tav>
                                        <p:tav tm="100000">
                                          <p:val>
                                            <p:strVal val="ppt_y-.03"/>
                                          </p:val>
                                        </p:tav>
                                      </p:tavLst>
                                    </p:anim>
                                    <p:anim calcmode="lin" valueType="num">
                                      <p:cBhvr>
                                        <p:cTn id="193" dur="900" accel="100000">
                                          <p:stCondLst>
                                            <p:cond delay="100"/>
                                          </p:stCondLst>
                                        </p:cTn>
                                        <p:tgtEl>
                                          <p:spTgt spid="93"/>
                                        </p:tgtEl>
                                        <p:attrNameLst>
                                          <p:attrName>ppt_y</p:attrName>
                                        </p:attrNameLst>
                                      </p:cBhvr>
                                      <p:tavLst>
                                        <p:tav tm="0">
                                          <p:val>
                                            <p:strVal val="ppt_y"/>
                                          </p:val>
                                        </p:tav>
                                        <p:tav tm="100000">
                                          <p:val>
                                            <p:strVal val="ppt_y+1"/>
                                          </p:val>
                                        </p:tav>
                                      </p:tavLst>
                                    </p:anim>
                                    <p:set>
                                      <p:cBhvr>
                                        <p:cTn id="194" dur="1" fill="hold">
                                          <p:stCondLst>
                                            <p:cond delay="999"/>
                                          </p:stCondLst>
                                        </p:cTn>
                                        <p:tgtEl>
                                          <p:spTgt spid="93"/>
                                        </p:tgtEl>
                                        <p:attrNameLst>
                                          <p:attrName>style.visibility</p:attrName>
                                        </p:attrNameLst>
                                      </p:cBhvr>
                                      <p:to>
                                        <p:strVal val="hidden"/>
                                      </p:to>
                                    </p:set>
                                  </p:childTnLst>
                                </p:cTn>
                              </p:par>
                              <p:par>
                                <p:cTn id="195" presetID="37" presetClass="exit" presetSubtype="0" fill="hold" grpId="0" nodeType="withEffect">
                                  <p:stCondLst>
                                    <p:cond delay="0"/>
                                  </p:stCondLst>
                                  <p:childTnLst>
                                    <p:animEffect transition="out" filter="fade">
                                      <p:cBhvr>
                                        <p:cTn id="196" dur="1000"/>
                                        <p:tgtEl>
                                          <p:spTgt spid="92"/>
                                        </p:tgtEl>
                                      </p:cBhvr>
                                    </p:animEffect>
                                    <p:anim calcmode="lin" valueType="num">
                                      <p:cBhvr>
                                        <p:cTn id="197" dur="1000"/>
                                        <p:tgtEl>
                                          <p:spTgt spid="92"/>
                                        </p:tgtEl>
                                        <p:attrNameLst>
                                          <p:attrName>ppt_x</p:attrName>
                                        </p:attrNameLst>
                                      </p:cBhvr>
                                      <p:tavLst>
                                        <p:tav tm="0">
                                          <p:val>
                                            <p:strVal val="ppt_x"/>
                                          </p:val>
                                        </p:tav>
                                        <p:tav tm="100000">
                                          <p:val>
                                            <p:strVal val="ppt_x"/>
                                          </p:val>
                                        </p:tav>
                                      </p:tavLst>
                                    </p:anim>
                                    <p:anim calcmode="lin" valueType="num">
                                      <p:cBhvr>
                                        <p:cTn id="198" dur="100" decel="100000"/>
                                        <p:tgtEl>
                                          <p:spTgt spid="92"/>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92"/>
                                        </p:tgtEl>
                                        <p:attrNameLst>
                                          <p:attrName>ppt_y</p:attrName>
                                        </p:attrNameLst>
                                      </p:cBhvr>
                                      <p:tavLst>
                                        <p:tav tm="0">
                                          <p:val>
                                            <p:strVal val="ppt_y"/>
                                          </p:val>
                                        </p:tav>
                                        <p:tav tm="100000">
                                          <p:val>
                                            <p:strVal val="ppt_y+1"/>
                                          </p:val>
                                        </p:tav>
                                      </p:tavLst>
                                    </p:anim>
                                    <p:set>
                                      <p:cBhvr>
                                        <p:cTn id="200" dur="1" fill="hold">
                                          <p:stCondLst>
                                            <p:cond delay="999"/>
                                          </p:stCondLst>
                                        </p:cTn>
                                        <p:tgtEl>
                                          <p:spTgt spid="92"/>
                                        </p:tgtEl>
                                        <p:attrNameLst>
                                          <p:attrName>style.visibility</p:attrName>
                                        </p:attrNameLst>
                                      </p:cBhvr>
                                      <p:to>
                                        <p:strVal val="hidden"/>
                                      </p:to>
                                    </p:set>
                                  </p:childTnLst>
                                </p:cTn>
                              </p:par>
                              <p:par>
                                <p:cTn id="201" presetID="37" presetClass="exit" presetSubtype="0" fill="hold" grpId="0" nodeType="withEffect">
                                  <p:stCondLst>
                                    <p:cond delay="0"/>
                                  </p:stCondLst>
                                  <p:childTnLst>
                                    <p:animEffect transition="out" filter="fade">
                                      <p:cBhvr>
                                        <p:cTn id="202" dur="1000"/>
                                        <p:tgtEl>
                                          <p:spTgt spid="7"/>
                                        </p:tgtEl>
                                      </p:cBhvr>
                                    </p:animEffect>
                                    <p:anim calcmode="lin" valueType="num">
                                      <p:cBhvr>
                                        <p:cTn id="203" dur="1000"/>
                                        <p:tgtEl>
                                          <p:spTgt spid="7"/>
                                        </p:tgtEl>
                                        <p:attrNameLst>
                                          <p:attrName>ppt_x</p:attrName>
                                        </p:attrNameLst>
                                      </p:cBhvr>
                                      <p:tavLst>
                                        <p:tav tm="0">
                                          <p:val>
                                            <p:strVal val="ppt_x"/>
                                          </p:val>
                                        </p:tav>
                                        <p:tav tm="100000">
                                          <p:val>
                                            <p:strVal val="ppt_x"/>
                                          </p:val>
                                        </p:tav>
                                      </p:tavLst>
                                    </p:anim>
                                    <p:anim calcmode="lin" valueType="num">
                                      <p:cBhvr>
                                        <p:cTn id="204" dur="100" decel="100000"/>
                                        <p:tgtEl>
                                          <p:spTgt spid="7"/>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7"/>
                                        </p:tgtEl>
                                        <p:attrNameLst>
                                          <p:attrName>ppt_y</p:attrName>
                                        </p:attrNameLst>
                                      </p:cBhvr>
                                      <p:tavLst>
                                        <p:tav tm="0">
                                          <p:val>
                                            <p:strVal val="ppt_y"/>
                                          </p:val>
                                        </p:tav>
                                        <p:tav tm="100000">
                                          <p:val>
                                            <p:strVal val="ppt_y+1"/>
                                          </p:val>
                                        </p:tav>
                                      </p:tavLst>
                                    </p:anim>
                                    <p:set>
                                      <p:cBhvr>
                                        <p:cTn id="206" dur="1" fill="hold">
                                          <p:stCondLst>
                                            <p:cond delay="999"/>
                                          </p:stCondLst>
                                        </p:cTn>
                                        <p:tgtEl>
                                          <p:spTgt spid="7"/>
                                        </p:tgtEl>
                                        <p:attrNameLst>
                                          <p:attrName>style.visibility</p:attrName>
                                        </p:attrNameLst>
                                      </p:cBhvr>
                                      <p:to>
                                        <p:strVal val="hidden"/>
                                      </p:to>
                                    </p:set>
                                  </p:childTnLst>
                                </p:cTn>
                              </p:par>
                            </p:childTnLst>
                          </p:cTn>
                        </p:par>
                      </p:childTnLst>
                    </p:cTn>
                  </p:par>
                  <p:par>
                    <p:cTn id="207" fill="hold">
                      <p:stCondLst>
                        <p:cond delay="indefinite"/>
                      </p:stCondLst>
                      <p:childTnLst>
                        <p:par>
                          <p:cTn id="208" fill="hold">
                            <p:stCondLst>
                              <p:cond delay="0"/>
                            </p:stCondLst>
                            <p:childTnLst>
                              <p:par>
                                <p:cTn id="209" presetID="42" presetClass="entr" presetSubtype="0" fill="hold" grpId="0" nodeType="clickEffect">
                                  <p:stCondLst>
                                    <p:cond delay="0"/>
                                  </p:stCondLst>
                                  <p:childTnLst>
                                    <p:set>
                                      <p:cBhvr>
                                        <p:cTn id="210" dur="1" fill="hold">
                                          <p:stCondLst>
                                            <p:cond delay="0"/>
                                          </p:stCondLst>
                                        </p:cTn>
                                        <p:tgtEl>
                                          <p:spTgt spid="114"/>
                                        </p:tgtEl>
                                        <p:attrNameLst>
                                          <p:attrName>style.visibility</p:attrName>
                                        </p:attrNameLst>
                                      </p:cBhvr>
                                      <p:to>
                                        <p:strVal val="visible"/>
                                      </p:to>
                                    </p:set>
                                    <p:animEffect transition="in" filter="fade">
                                      <p:cBhvr>
                                        <p:cTn id="211" dur="1000"/>
                                        <p:tgtEl>
                                          <p:spTgt spid="114"/>
                                        </p:tgtEl>
                                      </p:cBhvr>
                                    </p:animEffect>
                                    <p:anim calcmode="lin" valueType="num">
                                      <p:cBhvr>
                                        <p:cTn id="212" dur="1000" fill="hold"/>
                                        <p:tgtEl>
                                          <p:spTgt spid="114"/>
                                        </p:tgtEl>
                                        <p:attrNameLst>
                                          <p:attrName>ppt_x</p:attrName>
                                        </p:attrNameLst>
                                      </p:cBhvr>
                                      <p:tavLst>
                                        <p:tav tm="0">
                                          <p:val>
                                            <p:strVal val="#ppt_x"/>
                                          </p:val>
                                        </p:tav>
                                        <p:tav tm="100000">
                                          <p:val>
                                            <p:strVal val="#ppt_x"/>
                                          </p:val>
                                        </p:tav>
                                      </p:tavLst>
                                    </p:anim>
                                    <p:anim calcmode="lin" valueType="num">
                                      <p:cBhvr>
                                        <p:cTn id="213" dur="1000" fill="hold"/>
                                        <p:tgtEl>
                                          <p:spTgt spid="114"/>
                                        </p:tgtEl>
                                        <p:attrNameLst>
                                          <p:attrName>ppt_y</p:attrName>
                                        </p:attrNameLst>
                                      </p:cBhvr>
                                      <p:tavLst>
                                        <p:tav tm="0">
                                          <p:val>
                                            <p:strVal val="#ppt_y+.1"/>
                                          </p:val>
                                        </p:tav>
                                        <p:tav tm="100000">
                                          <p:val>
                                            <p:strVal val="#ppt_y"/>
                                          </p:val>
                                        </p:tav>
                                      </p:tavLst>
                                    </p:anim>
                                  </p:childTnLst>
                                </p:cTn>
                              </p:par>
                              <p:par>
                                <p:cTn id="214" presetID="42" presetClass="entr" presetSubtype="0" fill="hold" grpId="0" nodeType="withEffect">
                                  <p:stCondLst>
                                    <p:cond delay="0"/>
                                  </p:stCondLst>
                                  <p:childTnLst>
                                    <p:set>
                                      <p:cBhvr>
                                        <p:cTn id="215" dur="1" fill="hold">
                                          <p:stCondLst>
                                            <p:cond delay="0"/>
                                          </p:stCondLst>
                                        </p:cTn>
                                        <p:tgtEl>
                                          <p:spTgt spid="113"/>
                                        </p:tgtEl>
                                        <p:attrNameLst>
                                          <p:attrName>style.visibility</p:attrName>
                                        </p:attrNameLst>
                                      </p:cBhvr>
                                      <p:to>
                                        <p:strVal val="visible"/>
                                      </p:to>
                                    </p:set>
                                    <p:animEffect transition="in" filter="fade">
                                      <p:cBhvr>
                                        <p:cTn id="216" dur="1000"/>
                                        <p:tgtEl>
                                          <p:spTgt spid="113"/>
                                        </p:tgtEl>
                                      </p:cBhvr>
                                    </p:animEffect>
                                    <p:anim calcmode="lin" valueType="num">
                                      <p:cBhvr>
                                        <p:cTn id="217" dur="1000" fill="hold"/>
                                        <p:tgtEl>
                                          <p:spTgt spid="113"/>
                                        </p:tgtEl>
                                        <p:attrNameLst>
                                          <p:attrName>ppt_x</p:attrName>
                                        </p:attrNameLst>
                                      </p:cBhvr>
                                      <p:tavLst>
                                        <p:tav tm="0">
                                          <p:val>
                                            <p:strVal val="#ppt_x"/>
                                          </p:val>
                                        </p:tav>
                                        <p:tav tm="100000">
                                          <p:val>
                                            <p:strVal val="#ppt_x"/>
                                          </p:val>
                                        </p:tav>
                                      </p:tavLst>
                                    </p:anim>
                                    <p:anim calcmode="lin" valueType="num">
                                      <p:cBhvr>
                                        <p:cTn id="218" dur="1000" fill="hold"/>
                                        <p:tgtEl>
                                          <p:spTgt spid="113"/>
                                        </p:tgtEl>
                                        <p:attrNameLst>
                                          <p:attrName>ppt_y</p:attrName>
                                        </p:attrNameLst>
                                      </p:cBhvr>
                                      <p:tavLst>
                                        <p:tav tm="0">
                                          <p:val>
                                            <p:strVal val="#ppt_y+.1"/>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42" presetClass="entr" presetSubtype="0" fill="hold" grpId="0" nodeType="clickEffect">
                                  <p:stCondLst>
                                    <p:cond delay="0"/>
                                  </p:stCondLst>
                                  <p:childTnLst>
                                    <p:set>
                                      <p:cBhvr>
                                        <p:cTn id="222" dur="1" fill="hold">
                                          <p:stCondLst>
                                            <p:cond delay="0"/>
                                          </p:stCondLst>
                                        </p:cTn>
                                        <p:tgtEl>
                                          <p:spTgt spid="115"/>
                                        </p:tgtEl>
                                        <p:attrNameLst>
                                          <p:attrName>style.visibility</p:attrName>
                                        </p:attrNameLst>
                                      </p:cBhvr>
                                      <p:to>
                                        <p:strVal val="visible"/>
                                      </p:to>
                                    </p:set>
                                    <p:animEffect transition="in" filter="fade">
                                      <p:cBhvr>
                                        <p:cTn id="223" dur="1000"/>
                                        <p:tgtEl>
                                          <p:spTgt spid="115"/>
                                        </p:tgtEl>
                                      </p:cBhvr>
                                    </p:animEffect>
                                    <p:anim calcmode="lin" valueType="num">
                                      <p:cBhvr>
                                        <p:cTn id="224" dur="1000" fill="hold"/>
                                        <p:tgtEl>
                                          <p:spTgt spid="115"/>
                                        </p:tgtEl>
                                        <p:attrNameLst>
                                          <p:attrName>ppt_x</p:attrName>
                                        </p:attrNameLst>
                                      </p:cBhvr>
                                      <p:tavLst>
                                        <p:tav tm="0">
                                          <p:val>
                                            <p:strVal val="#ppt_x"/>
                                          </p:val>
                                        </p:tav>
                                        <p:tav tm="100000">
                                          <p:val>
                                            <p:strVal val="#ppt_x"/>
                                          </p:val>
                                        </p:tav>
                                      </p:tavLst>
                                    </p:anim>
                                    <p:anim calcmode="lin" valueType="num">
                                      <p:cBhvr>
                                        <p:cTn id="225" dur="1000" fill="hold"/>
                                        <p:tgtEl>
                                          <p:spTgt spid="115"/>
                                        </p:tgtEl>
                                        <p:attrNameLst>
                                          <p:attrName>ppt_y</p:attrName>
                                        </p:attrNameLst>
                                      </p:cBhvr>
                                      <p:tavLst>
                                        <p:tav tm="0">
                                          <p:val>
                                            <p:strVal val="#ppt_y+.1"/>
                                          </p:val>
                                        </p:tav>
                                        <p:tav tm="100000">
                                          <p:val>
                                            <p:strVal val="#ppt_y"/>
                                          </p:val>
                                        </p:tav>
                                      </p:tavLst>
                                    </p:anim>
                                  </p:childTnLst>
                                </p:cTn>
                              </p:par>
                              <p:par>
                                <p:cTn id="226" presetID="42" presetClass="entr" presetSubtype="0" fill="hold" grpId="0" nodeType="withEffect">
                                  <p:stCondLst>
                                    <p:cond delay="0"/>
                                  </p:stCondLst>
                                  <p:childTnLst>
                                    <p:set>
                                      <p:cBhvr>
                                        <p:cTn id="227" dur="1" fill="hold">
                                          <p:stCondLst>
                                            <p:cond delay="0"/>
                                          </p:stCondLst>
                                        </p:cTn>
                                        <p:tgtEl>
                                          <p:spTgt spid="117"/>
                                        </p:tgtEl>
                                        <p:attrNameLst>
                                          <p:attrName>style.visibility</p:attrName>
                                        </p:attrNameLst>
                                      </p:cBhvr>
                                      <p:to>
                                        <p:strVal val="visible"/>
                                      </p:to>
                                    </p:set>
                                    <p:animEffect transition="in" filter="fade">
                                      <p:cBhvr>
                                        <p:cTn id="228" dur="1000"/>
                                        <p:tgtEl>
                                          <p:spTgt spid="117"/>
                                        </p:tgtEl>
                                      </p:cBhvr>
                                    </p:animEffect>
                                    <p:anim calcmode="lin" valueType="num">
                                      <p:cBhvr>
                                        <p:cTn id="229" dur="1000" fill="hold"/>
                                        <p:tgtEl>
                                          <p:spTgt spid="117"/>
                                        </p:tgtEl>
                                        <p:attrNameLst>
                                          <p:attrName>ppt_x</p:attrName>
                                        </p:attrNameLst>
                                      </p:cBhvr>
                                      <p:tavLst>
                                        <p:tav tm="0">
                                          <p:val>
                                            <p:strVal val="#ppt_x"/>
                                          </p:val>
                                        </p:tav>
                                        <p:tav tm="100000">
                                          <p:val>
                                            <p:strVal val="#ppt_x"/>
                                          </p:val>
                                        </p:tav>
                                      </p:tavLst>
                                    </p:anim>
                                    <p:anim calcmode="lin" valueType="num">
                                      <p:cBhvr>
                                        <p:cTn id="230" dur="1000" fill="hold"/>
                                        <p:tgtEl>
                                          <p:spTgt spid="117"/>
                                        </p:tgtEl>
                                        <p:attrNameLst>
                                          <p:attrName>ppt_y</p:attrName>
                                        </p:attrNameLst>
                                      </p:cBhvr>
                                      <p:tavLst>
                                        <p:tav tm="0">
                                          <p:val>
                                            <p:strVal val="#ppt_y+.1"/>
                                          </p:val>
                                        </p:tav>
                                        <p:tav tm="100000">
                                          <p:val>
                                            <p:strVal val="#ppt_y"/>
                                          </p:val>
                                        </p:tav>
                                      </p:tavLst>
                                    </p:anim>
                                  </p:childTnLst>
                                </p:cTn>
                              </p:par>
                              <p:par>
                                <p:cTn id="231" presetID="42" presetClass="entr" presetSubtype="0" fill="hold" grpId="0" nodeType="withEffect">
                                  <p:stCondLst>
                                    <p:cond delay="0"/>
                                  </p:stCondLst>
                                  <p:childTnLst>
                                    <p:set>
                                      <p:cBhvr>
                                        <p:cTn id="232" dur="1" fill="hold">
                                          <p:stCondLst>
                                            <p:cond delay="0"/>
                                          </p:stCondLst>
                                        </p:cTn>
                                        <p:tgtEl>
                                          <p:spTgt spid="118"/>
                                        </p:tgtEl>
                                        <p:attrNameLst>
                                          <p:attrName>style.visibility</p:attrName>
                                        </p:attrNameLst>
                                      </p:cBhvr>
                                      <p:to>
                                        <p:strVal val="visible"/>
                                      </p:to>
                                    </p:set>
                                    <p:animEffect transition="in" filter="fade">
                                      <p:cBhvr>
                                        <p:cTn id="233" dur="1000"/>
                                        <p:tgtEl>
                                          <p:spTgt spid="118"/>
                                        </p:tgtEl>
                                      </p:cBhvr>
                                    </p:animEffect>
                                    <p:anim calcmode="lin" valueType="num">
                                      <p:cBhvr>
                                        <p:cTn id="234" dur="1000" fill="hold"/>
                                        <p:tgtEl>
                                          <p:spTgt spid="118"/>
                                        </p:tgtEl>
                                        <p:attrNameLst>
                                          <p:attrName>ppt_x</p:attrName>
                                        </p:attrNameLst>
                                      </p:cBhvr>
                                      <p:tavLst>
                                        <p:tav tm="0">
                                          <p:val>
                                            <p:strVal val="#ppt_x"/>
                                          </p:val>
                                        </p:tav>
                                        <p:tav tm="100000">
                                          <p:val>
                                            <p:strVal val="#ppt_x"/>
                                          </p:val>
                                        </p:tav>
                                      </p:tavLst>
                                    </p:anim>
                                    <p:anim calcmode="lin" valueType="num">
                                      <p:cBhvr>
                                        <p:cTn id="235" dur="1000" fill="hold"/>
                                        <p:tgtEl>
                                          <p:spTgt spid="118"/>
                                        </p:tgtEl>
                                        <p:attrNameLst>
                                          <p:attrName>ppt_y</p:attrName>
                                        </p:attrNameLst>
                                      </p:cBhvr>
                                      <p:tavLst>
                                        <p:tav tm="0">
                                          <p:val>
                                            <p:strVal val="#ppt_y+.1"/>
                                          </p:val>
                                        </p:tav>
                                        <p:tav tm="100000">
                                          <p:val>
                                            <p:strVal val="#ppt_y"/>
                                          </p:val>
                                        </p:tav>
                                      </p:tavLst>
                                    </p:anim>
                                  </p:childTnLst>
                                </p:cTn>
                              </p:par>
                              <p:par>
                                <p:cTn id="236" presetID="42" presetClass="entr" presetSubtype="0" fill="hold" grpId="0" nodeType="withEffect">
                                  <p:stCondLst>
                                    <p:cond delay="0"/>
                                  </p:stCondLst>
                                  <p:childTnLst>
                                    <p:set>
                                      <p:cBhvr>
                                        <p:cTn id="237" dur="1" fill="hold">
                                          <p:stCondLst>
                                            <p:cond delay="0"/>
                                          </p:stCondLst>
                                        </p:cTn>
                                        <p:tgtEl>
                                          <p:spTgt spid="116"/>
                                        </p:tgtEl>
                                        <p:attrNameLst>
                                          <p:attrName>style.visibility</p:attrName>
                                        </p:attrNameLst>
                                      </p:cBhvr>
                                      <p:to>
                                        <p:strVal val="visible"/>
                                      </p:to>
                                    </p:set>
                                    <p:animEffect transition="in" filter="fade">
                                      <p:cBhvr>
                                        <p:cTn id="238" dur="1000"/>
                                        <p:tgtEl>
                                          <p:spTgt spid="116"/>
                                        </p:tgtEl>
                                      </p:cBhvr>
                                    </p:animEffect>
                                    <p:anim calcmode="lin" valueType="num">
                                      <p:cBhvr>
                                        <p:cTn id="239" dur="1000" fill="hold"/>
                                        <p:tgtEl>
                                          <p:spTgt spid="116"/>
                                        </p:tgtEl>
                                        <p:attrNameLst>
                                          <p:attrName>ppt_x</p:attrName>
                                        </p:attrNameLst>
                                      </p:cBhvr>
                                      <p:tavLst>
                                        <p:tav tm="0">
                                          <p:val>
                                            <p:strVal val="#ppt_x"/>
                                          </p:val>
                                        </p:tav>
                                        <p:tav tm="100000">
                                          <p:val>
                                            <p:strVal val="#ppt_x"/>
                                          </p:val>
                                        </p:tav>
                                      </p:tavLst>
                                    </p:anim>
                                    <p:anim calcmode="lin" valueType="num">
                                      <p:cBhvr>
                                        <p:cTn id="240" dur="1000" fill="hold"/>
                                        <p:tgtEl>
                                          <p:spTgt spid="116"/>
                                        </p:tgtEl>
                                        <p:attrNameLst>
                                          <p:attrName>ppt_y</p:attrName>
                                        </p:attrNameLst>
                                      </p:cBhvr>
                                      <p:tavLst>
                                        <p:tav tm="0">
                                          <p:val>
                                            <p:strVal val="#ppt_y+.1"/>
                                          </p:val>
                                        </p:tav>
                                        <p:tav tm="100000">
                                          <p:val>
                                            <p:strVal val="#ppt_y"/>
                                          </p:val>
                                        </p:tav>
                                      </p:tavLst>
                                    </p:anim>
                                  </p:childTnLst>
                                </p:cTn>
                              </p:par>
                            </p:childTnLst>
                          </p:cTn>
                        </p:par>
                      </p:childTnLst>
                    </p:cTn>
                  </p:par>
                  <p:par>
                    <p:cTn id="241" fill="hold">
                      <p:stCondLst>
                        <p:cond delay="indefinite"/>
                      </p:stCondLst>
                      <p:childTnLst>
                        <p:par>
                          <p:cTn id="242" fill="hold">
                            <p:stCondLst>
                              <p:cond delay="0"/>
                            </p:stCondLst>
                            <p:childTnLst>
                              <p:par>
                                <p:cTn id="243" presetID="42" presetClass="entr" presetSubtype="0" fill="hold" grpId="0" nodeType="clickEffect">
                                  <p:stCondLst>
                                    <p:cond delay="0"/>
                                  </p:stCondLst>
                                  <p:childTnLst>
                                    <p:set>
                                      <p:cBhvr>
                                        <p:cTn id="244" dur="1" fill="hold">
                                          <p:stCondLst>
                                            <p:cond delay="0"/>
                                          </p:stCondLst>
                                        </p:cTn>
                                        <p:tgtEl>
                                          <p:spTgt spid="122"/>
                                        </p:tgtEl>
                                        <p:attrNameLst>
                                          <p:attrName>style.visibility</p:attrName>
                                        </p:attrNameLst>
                                      </p:cBhvr>
                                      <p:to>
                                        <p:strVal val="visible"/>
                                      </p:to>
                                    </p:set>
                                    <p:animEffect transition="in" filter="fade">
                                      <p:cBhvr>
                                        <p:cTn id="245" dur="1000"/>
                                        <p:tgtEl>
                                          <p:spTgt spid="122"/>
                                        </p:tgtEl>
                                      </p:cBhvr>
                                    </p:animEffect>
                                    <p:anim calcmode="lin" valueType="num">
                                      <p:cBhvr>
                                        <p:cTn id="246" dur="1000" fill="hold"/>
                                        <p:tgtEl>
                                          <p:spTgt spid="122"/>
                                        </p:tgtEl>
                                        <p:attrNameLst>
                                          <p:attrName>ppt_x</p:attrName>
                                        </p:attrNameLst>
                                      </p:cBhvr>
                                      <p:tavLst>
                                        <p:tav tm="0">
                                          <p:val>
                                            <p:strVal val="#ppt_x"/>
                                          </p:val>
                                        </p:tav>
                                        <p:tav tm="100000">
                                          <p:val>
                                            <p:strVal val="#ppt_x"/>
                                          </p:val>
                                        </p:tav>
                                      </p:tavLst>
                                    </p:anim>
                                    <p:anim calcmode="lin" valueType="num">
                                      <p:cBhvr>
                                        <p:cTn id="247" dur="1000" fill="hold"/>
                                        <p:tgtEl>
                                          <p:spTgt spid="122"/>
                                        </p:tgtEl>
                                        <p:attrNameLst>
                                          <p:attrName>ppt_y</p:attrName>
                                        </p:attrNameLst>
                                      </p:cBhvr>
                                      <p:tavLst>
                                        <p:tav tm="0">
                                          <p:val>
                                            <p:strVal val="#ppt_y+.1"/>
                                          </p:val>
                                        </p:tav>
                                        <p:tav tm="100000">
                                          <p:val>
                                            <p:strVal val="#ppt_y"/>
                                          </p:val>
                                        </p:tav>
                                      </p:tavLst>
                                    </p:anim>
                                  </p:childTnLst>
                                </p:cTn>
                              </p:par>
                              <p:par>
                                <p:cTn id="248" presetID="42" presetClass="entr" presetSubtype="0" fill="hold" grpId="0" nodeType="withEffect">
                                  <p:stCondLst>
                                    <p:cond delay="0"/>
                                  </p:stCondLst>
                                  <p:childTnLst>
                                    <p:set>
                                      <p:cBhvr>
                                        <p:cTn id="249" dur="1" fill="hold">
                                          <p:stCondLst>
                                            <p:cond delay="0"/>
                                          </p:stCondLst>
                                        </p:cTn>
                                        <p:tgtEl>
                                          <p:spTgt spid="120"/>
                                        </p:tgtEl>
                                        <p:attrNameLst>
                                          <p:attrName>style.visibility</p:attrName>
                                        </p:attrNameLst>
                                      </p:cBhvr>
                                      <p:to>
                                        <p:strVal val="visible"/>
                                      </p:to>
                                    </p:set>
                                    <p:animEffect transition="in" filter="fade">
                                      <p:cBhvr>
                                        <p:cTn id="250" dur="1000"/>
                                        <p:tgtEl>
                                          <p:spTgt spid="120"/>
                                        </p:tgtEl>
                                      </p:cBhvr>
                                    </p:animEffect>
                                    <p:anim calcmode="lin" valueType="num">
                                      <p:cBhvr>
                                        <p:cTn id="251" dur="1000" fill="hold"/>
                                        <p:tgtEl>
                                          <p:spTgt spid="120"/>
                                        </p:tgtEl>
                                        <p:attrNameLst>
                                          <p:attrName>ppt_x</p:attrName>
                                        </p:attrNameLst>
                                      </p:cBhvr>
                                      <p:tavLst>
                                        <p:tav tm="0">
                                          <p:val>
                                            <p:strVal val="#ppt_x"/>
                                          </p:val>
                                        </p:tav>
                                        <p:tav tm="100000">
                                          <p:val>
                                            <p:strVal val="#ppt_x"/>
                                          </p:val>
                                        </p:tav>
                                      </p:tavLst>
                                    </p:anim>
                                    <p:anim calcmode="lin" valueType="num">
                                      <p:cBhvr>
                                        <p:cTn id="252" dur="1000" fill="hold"/>
                                        <p:tgtEl>
                                          <p:spTgt spid="120"/>
                                        </p:tgtEl>
                                        <p:attrNameLst>
                                          <p:attrName>ppt_y</p:attrName>
                                        </p:attrNameLst>
                                      </p:cBhvr>
                                      <p:tavLst>
                                        <p:tav tm="0">
                                          <p:val>
                                            <p:strVal val="#ppt_y+.1"/>
                                          </p:val>
                                        </p:tav>
                                        <p:tav tm="100000">
                                          <p:val>
                                            <p:strVal val="#ppt_y"/>
                                          </p:val>
                                        </p:tav>
                                      </p:tavLst>
                                    </p:anim>
                                  </p:childTnLst>
                                </p:cTn>
                              </p:par>
                              <p:par>
                                <p:cTn id="253" presetID="42" presetClass="entr" presetSubtype="0" fill="hold" grpId="0" nodeType="withEffect">
                                  <p:stCondLst>
                                    <p:cond delay="0"/>
                                  </p:stCondLst>
                                  <p:childTnLst>
                                    <p:set>
                                      <p:cBhvr>
                                        <p:cTn id="254" dur="1" fill="hold">
                                          <p:stCondLst>
                                            <p:cond delay="0"/>
                                          </p:stCondLst>
                                        </p:cTn>
                                        <p:tgtEl>
                                          <p:spTgt spid="121"/>
                                        </p:tgtEl>
                                        <p:attrNameLst>
                                          <p:attrName>style.visibility</p:attrName>
                                        </p:attrNameLst>
                                      </p:cBhvr>
                                      <p:to>
                                        <p:strVal val="visible"/>
                                      </p:to>
                                    </p:set>
                                    <p:animEffect transition="in" filter="fade">
                                      <p:cBhvr>
                                        <p:cTn id="255" dur="1000"/>
                                        <p:tgtEl>
                                          <p:spTgt spid="121"/>
                                        </p:tgtEl>
                                      </p:cBhvr>
                                    </p:animEffect>
                                    <p:anim calcmode="lin" valueType="num">
                                      <p:cBhvr>
                                        <p:cTn id="256" dur="1000" fill="hold"/>
                                        <p:tgtEl>
                                          <p:spTgt spid="121"/>
                                        </p:tgtEl>
                                        <p:attrNameLst>
                                          <p:attrName>ppt_x</p:attrName>
                                        </p:attrNameLst>
                                      </p:cBhvr>
                                      <p:tavLst>
                                        <p:tav tm="0">
                                          <p:val>
                                            <p:strVal val="#ppt_x"/>
                                          </p:val>
                                        </p:tav>
                                        <p:tav tm="100000">
                                          <p:val>
                                            <p:strVal val="#ppt_x"/>
                                          </p:val>
                                        </p:tav>
                                      </p:tavLst>
                                    </p:anim>
                                    <p:anim calcmode="lin" valueType="num">
                                      <p:cBhvr>
                                        <p:cTn id="257" dur="1000" fill="hold"/>
                                        <p:tgtEl>
                                          <p:spTgt spid="121"/>
                                        </p:tgtEl>
                                        <p:attrNameLst>
                                          <p:attrName>ppt_y</p:attrName>
                                        </p:attrNameLst>
                                      </p:cBhvr>
                                      <p:tavLst>
                                        <p:tav tm="0">
                                          <p:val>
                                            <p:strVal val="#ppt_y+.1"/>
                                          </p:val>
                                        </p:tav>
                                        <p:tav tm="100000">
                                          <p:val>
                                            <p:strVal val="#ppt_y"/>
                                          </p:val>
                                        </p:tav>
                                      </p:tavLst>
                                    </p:anim>
                                  </p:childTnLst>
                                </p:cTn>
                              </p:par>
                              <p:par>
                                <p:cTn id="258" presetID="42" presetClass="entr" presetSubtype="0" fill="hold" grpId="0" nodeType="withEffect">
                                  <p:stCondLst>
                                    <p:cond delay="0"/>
                                  </p:stCondLst>
                                  <p:childTnLst>
                                    <p:set>
                                      <p:cBhvr>
                                        <p:cTn id="259" dur="1" fill="hold">
                                          <p:stCondLst>
                                            <p:cond delay="0"/>
                                          </p:stCondLst>
                                        </p:cTn>
                                        <p:tgtEl>
                                          <p:spTgt spid="78"/>
                                        </p:tgtEl>
                                        <p:attrNameLst>
                                          <p:attrName>style.visibility</p:attrName>
                                        </p:attrNameLst>
                                      </p:cBhvr>
                                      <p:to>
                                        <p:strVal val="visible"/>
                                      </p:to>
                                    </p:set>
                                    <p:animEffect transition="in" filter="fade">
                                      <p:cBhvr>
                                        <p:cTn id="260" dur="1000"/>
                                        <p:tgtEl>
                                          <p:spTgt spid="78"/>
                                        </p:tgtEl>
                                      </p:cBhvr>
                                    </p:animEffect>
                                    <p:anim calcmode="lin" valueType="num">
                                      <p:cBhvr>
                                        <p:cTn id="261" dur="1000" fill="hold"/>
                                        <p:tgtEl>
                                          <p:spTgt spid="78"/>
                                        </p:tgtEl>
                                        <p:attrNameLst>
                                          <p:attrName>ppt_x</p:attrName>
                                        </p:attrNameLst>
                                      </p:cBhvr>
                                      <p:tavLst>
                                        <p:tav tm="0">
                                          <p:val>
                                            <p:strVal val="#ppt_x"/>
                                          </p:val>
                                        </p:tav>
                                        <p:tav tm="100000">
                                          <p:val>
                                            <p:strVal val="#ppt_x"/>
                                          </p:val>
                                        </p:tav>
                                      </p:tavLst>
                                    </p:anim>
                                    <p:anim calcmode="lin" valueType="num">
                                      <p:cBhvr>
                                        <p:cTn id="262" dur="10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P spid="7" grpId="0"/>
      <p:bldP spid="7" grpId="1"/>
      <p:bldP spid="2" grpId="0" animBg="1"/>
      <p:bldP spid="2" grpId="1" animBg="1"/>
      <p:bldP spid="18" grpId="0" animBg="1"/>
      <p:bldP spid="18" grpId="1" animBg="1"/>
      <p:bldP spid="19" grpId="0" animBg="1"/>
      <p:bldP spid="19" grpId="1" animBg="1"/>
      <p:bldP spid="20" grpId="0" animBg="1"/>
      <p:bldP spid="20" grpId="1" animBg="1"/>
      <p:bldP spid="30" grpId="0" animBg="1"/>
      <p:bldP spid="30" grpId="1" animBg="1"/>
      <p:bldP spid="40" grpId="0" animBg="1"/>
      <p:bldP spid="40" grpId="1" animBg="1"/>
      <p:bldP spid="91" grpId="0"/>
      <p:bldP spid="91" grpId="1"/>
      <p:bldP spid="92" grpId="0"/>
      <p:bldP spid="92" grpId="1"/>
      <p:bldP spid="93" grpId="0"/>
      <p:bldP spid="93" grpId="1"/>
      <p:bldP spid="114" grpId="0"/>
      <p:bldP spid="113" grpId="0"/>
      <p:bldP spid="115" grpId="0"/>
      <p:bldP spid="116" grpId="0"/>
      <p:bldP spid="117" grpId="0"/>
      <p:bldP spid="118" grpId="0"/>
      <p:bldP spid="78" grpId="0"/>
      <p:bldP spid="120" grpId="0"/>
      <p:bldP spid="121" grpId="0"/>
      <p:bldP spid="122" grpId="0"/>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 name="Bildobjekt 30"/>
          <p:cNvPicPr/>
          <p:nvPr/>
        </p:nvPicPr>
        <p:blipFill>
          <a:blip r:embed="rId2" cstate="print">
            <a:extLst>
              <a:ext uri="{28A0092B-C50C-407E-A947-70E740481C1C}">
                <a14:useLocalDpi xmlns:a14="http://schemas.microsoft.com/office/drawing/2010/main" val="0"/>
              </a:ext>
            </a:extLst>
          </a:blip>
          <a:stretch>
            <a:fillRect/>
          </a:stretch>
        </p:blipFill>
        <p:spPr>
          <a:xfrm>
            <a:off x="0" y="141890"/>
            <a:ext cx="12192000" cy="6589985"/>
          </a:xfrm>
          <a:prstGeom prst="rect">
            <a:avLst/>
          </a:prstGeom>
        </p:spPr>
      </p:pic>
    </p:spTree>
    <p:extLst>
      <p:ext uri="{BB962C8B-B14F-4D97-AF65-F5344CB8AC3E}">
        <p14:creationId xmlns:p14="http://schemas.microsoft.com/office/powerpoint/2010/main" val="1831962556"/>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 name="Rektangel 40"/>
          <p:cNvSpPr/>
          <p:nvPr/>
        </p:nvSpPr>
        <p:spPr>
          <a:xfrm>
            <a:off x="1150883" y="5707549"/>
            <a:ext cx="10105695" cy="988219"/>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ktangel 9"/>
          <p:cNvSpPr/>
          <p:nvPr/>
        </p:nvSpPr>
        <p:spPr>
          <a:xfrm>
            <a:off x="4325371" y="2993448"/>
            <a:ext cx="577705"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Rektangel 10"/>
          <p:cNvSpPr/>
          <p:nvPr/>
        </p:nvSpPr>
        <p:spPr>
          <a:xfrm>
            <a:off x="5087007" y="3013185"/>
            <a:ext cx="1298027"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2" name="Rektangel 11"/>
          <p:cNvSpPr/>
          <p:nvPr/>
        </p:nvSpPr>
        <p:spPr>
          <a:xfrm>
            <a:off x="6632392" y="2993448"/>
            <a:ext cx="1134947" cy="400110"/>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1BC6EF65-6D78-4035-B1FB-B41F703C44F6}"/>
              </a:ext>
            </a:extLst>
          </p:cNvPr>
          <p:cNvSpPr>
            <a:spLocks noGrp="1"/>
          </p:cNvSpPr>
          <p:nvPr>
            <p:ph type="title"/>
          </p:nvPr>
        </p:nvSpPr>
        <p:spPr/>
        <p:txBody>
          <a:bodyPr>
            <a:noAutofit/>
          </a:bodyPr>
          <a:lstStyle/>
          <a:p>
            <a:r>
              <a:rPr lang="sv-SE" dirty="0"/>
              <a:t>the Price </a:t>
            </a:r>
            <a:r>
              <a:rPr lang="sv-SE" dirty="0" err="1"/>
              <a:t>equation</a:t>
            </a:r>
            <a:r>
              <a:rPr lang="sv-SE" dirty="0"/>
              <a:t> </a:t>
            </a:r>
          </a:p>
        </p:txBody>
      </p:sp>
      <mc:AlternateContent xmlns:mc="http://schemas.openxmlformats.org/markup-compatibility/2006" xmlns:a14="http://schemas.microsoft.com/office/drawing/2010/main">
        <mc:Choice Requires="a14">
          <p:sp>
            <p:nvSpPr>
              <p:cNvPr id="3" name="Rektangel 2">
                <a:extLst>
                  <a:ext uri="{FF2B5EF4-FFF2-40B4-BE49-F238E27FC236}">
                    <a16:creationId xmlns:a16="http://schemas.microsoft.com/office/drawing/2014/main" id="{22D9B6D3-989B-4195-B460-FF6EACD34822}"/>
                  </a:ext>
                </a:extLst>
              </p:cNvPr>
              <p:cNvSpPr/>
              <p:nvPr/>
            </p:nvSpPr>
            <p:spPr>
              <a:xfrm>
                <a:off x="3634087" y="1315165"/>
                <a:ext cx="4824536" cy="89563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sv-SE">
                          <a:solidFill>
                            <a:prstClr val="black"/>
                          </a:solidFill>
                          <a:latin typeface="Cambria Math" panose="02040503050406030204" pitchFamily="18" charset="0"/>
                        </a:rPr>
                        <m:t>∆</m:t>
                      </m:r>
                      <m:acc>
                        <m:accPr>
                          <m:chr m:val="̅"/>
                          <m:ctrlPr>
                            <a:rPr lang="sv-SE" i="1">
                              <a:solidFill>
                                <a:prstClr val="black"/>
                              </a:solidFill>
                              <a:latin typeface="Cambria Math" panose="02040503050406030204" pitchFamily="18" charset="0"/>
                            </a:rPr>
                          </m:ctrlPr>
                        </m:accPr>
                        <m:e>
                          <m:r>
                            <a:rPr lang="sv-SE" i="1">
                              <a:solidFill>
                                <a:prstClr val="black"/>
                              </a:solidFill>
                              <a:latin typeface="Cambria Math" panose="02040503050406030204" pitchFamily="18" charset="0"/>
                            </a:rPr>
                            <m:t>𝑥</m:t>
                          </m:r>
                        </m:e>
                      </m:acc>
                      <m:r>
                        <a:rPr lang="sv-SE">
                          <a:solidFill>
                            <a:prstClr val="black"/>
                          </a:solidFill>
                          <a:latin typeface="Cambria Math" panose="02040503050406030204" pitchFamily="18" charset="0"/>
                        </a:rPr>
                        <m:t>=</m:t>
                      </m:r>
                      <m:r>
                        <a:rPr lang="sv-SE" i="1">
                          <a:solidFill>
                            <a:prstClr val="black"/>
                          </a:solidFill>
                          <a:latin typeface="Cambria Math" panose="02040503050406030204" pitchFamily="18" charset="0"/>
                        </a:rPr>
                        <m:t>𝑐𝑜𝑣</m:t>
                      </m:r>
                      <m:d>
                        <m:dPr>
                          <m:ctrlPr>
                            <a:rPr lang="sv-SE" i="1">
                              <a:solidFill>
                                <a:prstClr val="black"/>
                              </a:solidFill>
                              <a:latin typeface="Cambria Math" panose="02040503050406030204" pitchFamily="18" charset="0"/>
                            </a:rPr>
                          </m:ctrlPr>
                        </m:dPr>
                        <m:e>
                          <m:r>
                            <a:rPr lang="sv-SE">
                              <a:solidFill>
                                <a:prstClr val="black"/>
                              </a:solidFill>
                              <a:latin typeface="Cambria Math" panose="02040503050406030204" pitchFamily="18" charset="0"/>
                            </a:rPr>
                            <m:t> </m:t>
                          </m:r>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𝑤</m:t>
                              </m:r>
                            </m:e>
                            <m:sub>
                              <m:r>
                                <a:rPr lang="sv-SE" i="1">
                                  <a:solidFill>
                                    <a:prstClr val="black"/>
                                  </a:solidFill>
                                  <a:latin typeface="Cambria Math" panose="02040503050406030204" pitchFamily="18" charset="0"/>
                                </a:rPr>
                                <m:t>𝑖</m:t>
                              </m:r>
                            </m:sub>
                          </m:sSub>
                          <m:r>
                            <a:rPr lang="sv-SE">
                              <a:solidFill>
                                <a:prstClr val="black"/>
                              </a:solidFill>
                              <a:latin typeface="Cambria Math" panose="02040503050406030204" pitchFamily="18" charset="0"/>
                            </a:rPr>
                            <m:t>,</m:t>
                          </m:r>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𝑥</m:t>
                              </m:r>
                            </m:e>
                            <m:sub>
                              <m:r>
                                <a:rPr lang="sv-SE" i="1">
                                  <a:solidFill>
                                    <a:prstClr val="black"/>
                                  </a:solidFill>
                                  <a:latin typeface="Cambria Math" panose="02040503050406030204" pitchFamily="18" charset="0"/>
                                </a:rPr>
                                <m:t>𝑖</m:t>
                              </m:r>
                            </m:sub>
                          </m:sSub>
                        </m:e>
                      </m:d>
                      <m:r>
                        <a:rPr lang="sv-SE">
                          <a:solidFill>
                            <a:prstClr val="black"/>
                          </a:solidFill>
                          <a:latin typeface="Cambria Math" panose="02040503050406030204" pitchFamily="18" charset="0"/>
                        </a:rPr>
                        <m:t>+</m:t>
                      </m:r>
                      <m:nary>
                        <m:naryPr>
                          <m:chr m:val="∑"/>
                          <m:limLoc m:val="undOvr"/>
                          <m:ctrlPr>
                            <a:rPr lang="sv-SE" i="1">
                              <a:solidFill>
                                <a:prstClr val="black"/>
                              </a:solidFill>
                              <a:latin typeface="Cambria Math" panose="02040503050406030204" pitchFamily="18" charset="0"/>
                            </a:rPr>
                          </m:ctrlPr>
                        </m:naryPr>
                        <m:sub>
                          <m:r>
                            <a:rPr lang="sv-SE" i="1">
                              <a:solidFill>
                                <a:prstClr val="black"/>
                              </a:solidFill>
                              <a:latin typeface="Cambria Math" panose="02040503050406030204" pitchFamily="18" charset="0"/>
                            </a:rPr>
                            <m:t>𝑖</m:t>
                          </m:r>
                        </m:sub>
                        <m:sup/>
                        <m:e/>
                      </m:nary>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𝑤</m:t>
                          </m:r>
                        </m:e>
                        <m:sub>
                          <m:r>
                            <a:rPr lang="sv-SE" i="1">
                              <a:solidFill>
                                <a:prstClr val="black"/>
                              </a:solidFill>
                              <a:latin typeface="Cambria Math" panose="02040503050406030204" pitchFamily="18" charset="0"/>
                            </a:rPr>
                            <m:t>𝑖</m:t>
                          </m:r>
                        </m:sub>
                      </m:sSub>
                      <m:r>
                        <a:rPr lang="sv-SE">
                          <a:solidFill>
                            <a:prstClr val="black"/>
                          </a:solidFill>
                          <a:latin typeface="Cambria Math" panose="02040503050406030204" pitchFamily="18" charset="0"/>
                        </a:rPr>
                        <m:t>△</m:t>
                      </m:r>
                      <m:f>
                        <m:fPr>
                          <m:type m:val="lin"/>
                          <m:ctrlPr>
                            <a:rPr lang="sv-SE" i="1">
                              <a:solidFill>
                                <a:prstClr val="black"/>
                              </a:solidFill>
                              <a:latin typeface="Cambria Math" panose="02040503050406030204" pitchFamily="18" charset="0"/>
                            </a:rPr>
                          </m:ctrlPr>
                        </m:fPr>
                        <m:num>
                          <m:sSub>
                            <m:sSubPr>
                              <m:ctrlPr>
                                <a:rPr lang="sv-SE" i="1">
                                  <a:solidFill>
                                    <a:prstClr val="black"/>
                                  </a:solidFill>
                                  <a:latin typeface="Cambria Math" panose="02040503050406030204" pitchFamily="18" charset="0"/>
                                </a:rPr>
                              </m:ctrlPr>
                            </m:sSubPr>
                            <m:e>
                              <m:r>
                                <a:rPr lang="sv-SE" i="1">
                                  <a:solidFill>
                                    <a:prstClr val="black"/>
                                  </a:solidFill>
                                  <a:latin typeface="Cambria Math" panose="02040503050406030204" pitchFamily="18" charset="0"/>
                                </a:rPr>
                                <m:t>𝑥</m:t>
                              </m:r>
                            </m:e>
                            <m:sub>
                              <m:r>
                                <a:rPr lang="sv-SE" i="1">
                                  <a:solidFill>
                                    <a:prstClr val="black"/>
                                  </a:solidFill>
                                  <a:latin typeface="Cambria Math" panose="02040503050406030204" pitchFamily="18" charset="0"/>
                                </a:rPr>
                                <m:t>𝑖</m:t>
                              </m:r>
                            </m:sub>
                          </m:sSub>
                        </m:num>
                        <m:den>
                          <m:r>
                            <a:rPr lang="sv-SE" i="1">
                              <a:solidFill>
                                <a:prstClr val="black"/>
                              </a:solidFill>
                              <a:latin typeface="Cambria Math" panose="02040503050406030204" pitchFamily="18" charset="0"/>
                            </a:rPr>
                            <m:t>𝑁</m:t>
                          </m:r>
                        </m:den>
                      </m:f>
                    </m:oMath>
                  </m:oMathPara>
                </a14:m>
                <a:endParaRPr lang="sv-SE" dirty="0">
                  <a:solidFill>
                    <a:prstClr val="black"/>
                  </a:solidFill>
                </a:endParaRPr>
              </a:p>
            </p:txBody>
          </p:sp>
        </mc:Choice>
        <mc:Fallback xmlns="">
          <p:sp>
            <p:nvSpPr>
              <p:cNvPr id="3" name="Rektangel 2">
                <a:extLst>
                  <a:ext uri="{FF2B5EF4-FFF2-40B4-BE49-F238E27FC236}">
                    <a16:creationId xmlns="" xmlns:a16="http://schemas.microsoft.com/office/drawing/2014/main" xmlns:a14="http://schemas.microsoft.com/office/drawing/2010/main" id="{22D9B6D3-989B-4195-B460-FF6EACD34822}"/>
                  </a:ext>
                </a:extLst>
              </p:cNvPr>
              <p:cNvSpPr>
                <a:spLocks noRot="1" noChangeAspect="1" noMove="1" noResize="1" noEditPoints="1" noAdjustHandles="1" noChangeArrowheads="1" noChangeShapeType="1" noTextEdit="1"/>
              </p:cNvSpPr>
              <p:nvPr/>
            </p:nvSpPr>
            <p:spPr>
              <a:xfrm>
                <a:off x="3634087" y="1315165"/>
                <a:ext cx="4824536" cy="895630"/>
              </a:xfrm>
              <a:prstGeom prst="rect">
                <a:avLst/>
              </a:prstGeom>
              <a:blipFill rotWithShape="1">
                <a:blip r:embed="rId3"/>
                <a:stretch>
                  <a:fillRect/>
                </a:stretch>
              </a:blipFill>
            </p:spPr>
            <p:txBody>
              <a:bodyPr/>
              <a:lstStyle/>
              <a:p>
                <a:r>
                  <a:rPr lang="sv-SE">
                    <a:noFill/>
                  </a:rPr>
                  <a:t> </a:t>
                </a:r>
              </a:p>
            </p:txBody>
          </p:sp>
        </mc:Fallback>
      </mc:AlternateContent>
      <mc:AlternateContent xmlns:mc="http://schemas.openxmlformats.org/markup-compatibility/2006" xmlns:a14="http://schemas.microsoft.com/office/drawing/2010/main">
        <mc:Choice Requires="a14">
          <p:sp>
            <p:nvSpPr>
              <p:cNvPr id="4" name="Rektangel 3">
                <a:extLst>
                  <a:ext uri="{FF2B5EF4-FFF2-40B4-BE49-F238E27FC236}">
                    <a16:creationId xmlns:a16="http://schemas.microsoft.com/office/drawing/2014/main" id="{7F8FFA15-C5CC-4AC8-83DC-B6360FFE1B0E}"/>
                  </a:ext>
                </a:extLst>
              </p:cNvPr>
              <p:cNvSpPr/>
              <p:nvPr/>
            </p:nvSpPr>
            <p:spPr>
              <a:xfrm>
                <a:off x="4325371" y="2993448"/>
                <a:ext cx="3441968" cy="40011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d>
                        <m:dPr>
                          <m:begChr m:val=""/>
                          <m:ctrlPr>
                            <a:rPr lang="sv-SE" sz="2000" i="1">
                              <a:solidFill>
                                <a:prstClr val="black"/>
                              </a:solidFill>
                              <a:latin typeface="Cambria Math" panose="02040503050406030204" pitchFamily="18" charset="0"/>
                            </a:rPr>
                          </m:ctrlPr>
                        </m:dPr>
                        <m:e>
                          <m:r>
                            <a:rPr lang="sv-SE" sz="2000">
                              <a:solidFill>
                                <a:prstClr val="black"/>
                              </a:solidFill>
                              <a:latin typeface="Cambria Math" panose="02040503050406030204" pitchFamily="18" charset="0"/>
                            </a:rPr>
                            <m:t>△</m:t>
                          </m:r>
                          <m:acc>
                            <m:accPr>
                              <m:chr m:val="̅"/>
                              <m:ctrlPr>
                                <a:rPr lang="sv-SE" sz="2000" i="1">
                                  <a:solidFill>
                                    <a:prstClr val="black"/>
                                  </a:solidFill>
                                  <a:latin typeface="Cambria Math" panose="02040503050406030204" pitchFamily="18" charset="0"/>
                                </a:rPr>
                              </m:ctrlPr>
                            </m:accPr>
                            <m:e>
                              <m:r>
                                <a:rPr lang="sv-SE" sz="2000" i="1">
                                  <a:solidFill>
                                    <a:prstClr val="black"/>
                                  </a:solidFill>
                                  <a:latin typeface="Cambria Math" panose="02040503050406030204" pitchFamily="18" charset="0"/>
                                </a:rPr>
                                <m:t>𝑥</m:t>
                              </m:r>
                            </m:e>
                          </m:acc>
                          <m:r>
                            <a:rPr lang="sv-SE" sz="2000">
                              <a:solidFill>
                                <a:prstClr val="black"/>
                              </a:solidFill>
                              <a:latin typeface="Cambria Math" panose="02040503050406030204" pitchFamily="18" charset="0"/>
                            </a:rPr>
                            <m:t>=</m:t>
                          </m:r>
                          <m:r>
                            <a:rPr lang="sv-SE" sz="2000" i="1">
                              <a:solidFill>
                                <a:prstClr val="black"/>
                              </a:solidFill>
                              <a:latin typeface="Cambria Math" panose="02040503050406030204" pitchFamily="18" charset="0"/>
                            </a:rPr>
                            <m:t>𝑐𝑜𝑣</m:t>
                          </m:r>
                          <m:d>
                            <m:dPr>
                              <m:ctrlPr>
                                <a:rPr lang="sv-SE" sz="2000" i="1">
                                  <a:solidFill>
                                    <a:prstClr val="black"/>
                                  </a:solidFill>
                                  <a:latin typeface="Cambria Math" panose="02040503050406030204" pitchFamily="18" charset="0"/>
                                </a:rPr>
                              </m:ctrlPr>
                            </m:dPr>
                            <m:e>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𝑤</m:t>
                                  </m:r>
                                </m:e>
                                <m:sub>
                                  <m:r>
                                    <a:rPr lang="sv-SE" sz="2000" i="1">
                                      <a:solidFill>
                                        <a:prstClr val="black"/>
                                      </a:solidFill>
                                      <a:latin typeface="Cambria Math" panose="02040503050406030204" pitchFamily="18" charset="0"/>
                                    </a:rPr>
                                    <m:t>𝑖</m:t>
                                  </m:r>
                                </m:sub>
                              </m:sSub>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𝑥</m:t>
                                  </m:r>
                                </m:e>
                                <m:sub>
                                  <m:r>
                                    <a:rPr lang="sv-SE" sz="2000" i="1">
                                      <a:solidFill>
                                        <a:prstClr val="black"/>
                                      </a:solidFill>
                                      <a:latin typeface="Cambria Math" panose="02040503050406030204" pitchFamily="18" charset="0"/>
                                    </a:rPr>
                                    <m:t>𝑖</m:t>
                                  </m:r>
                                </m:sub>
                              </m:sSub>
                            </m:e>
                          </m:d>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𝐸</m:t>
                              </m:r>
                            </m:e>
                            <m:sub>
                              <m:r>
                                <a:rPr lang="sv-SE" sz="2000" i="1">
                                  <a:solidFill>
                                    <a:prstClr val="black"/>
                                  </a:solidFill>
                                  <a:latin typeface="Cambria Math" panose="02040503050406030204" pitchFamily="18" charset="0"/>
                                </a:rPr>
                                <m:t>𝑤</m:t>
                              </m:r>
                            </m:sub>
                          </m:sSub>
                          <m:r>
                            <a:rPr lang="sv-SE" sz="2000">
                              <a:solidFill>
                                <a:prstClr val="black"/>
                              </a:solidFill>
                              <a:latin typeface="Cambria Math" panose="02040503050406030204" pitchFamily="18" charset="0"/>
                            </a:rPr>
                            <m:t>(△</m:t>
                          </m:r>
                          <m:sSub>
                            <m:sSubPr>
                              <m:ctrlPr>
                                <a:rPr lang="sv-SE" sz="2000" i="1">
                                  <a:solidFill>
                                    <a:prstClr val="black"/>
                                  </a:solidFill>
                                  <a:latin typeface="Cambria Math" panose="02040503050406030204" pitchFamily="18" charset="0"/>
                                </a:rPr>
                              </m:ctrlPr>
                            </m:sSubPr>
                            <m:e>
                              <m:r>
                                <a:rPr lang="sv-SE" sz="2000" i="1">
                                  <a:solidFill>
                                    <a:prstClr val="black"/>
                                  </a:solidFill>
                                  <a:latin typeface="Cambria Math" panose="02040503050406030204" pitchFamily="18" charset="0"/>
                                </a:rPr>
                                <m:t>𝑥</m:t>
                              </m:r>
                            </m:e>
                            <m:sub>
                              <m:r>
                                <a:rPr lang="sv-SE" sz="2000" i="1">
                                  <a:solidFill>
                                    <a:prstClr val="black"/>
                                  </a:solidFill>
                                  <a:latin typeface="Cambria Math" panose="02040503050406030204" pitchFamily="18" charset="0"/>
                                </a:rPr>
                                <m:t>𝑖</m:t>
                              </m:r>
                            </m:sub>
                          </m:sSub>
                        </m:e>
                      </m:d>
                    </m:oMath>
                  </m:oMathPara>
                </a14:m>
                <a:endParaRPr lang="sv-SE" sz="2000" dirty="0">
                  <a:solidFill>
                    <a:prstClr val="black"/>
                  </a:solidFill>
                </a:endParaRPr>
              </a:p>
            </p:txBody>
          </p:sp>
        </mc:Choice>
        <mc:Fallback xmlns="">
          <p:sp>
            <p:nvSpPr>
              <p:cNvPr id="4" name="Rektangel 3">
                <a:extLst>
                  <a:ext uri="{FF2B5EF4-FFF2-40B4-BE49-F238E27FC236}">
                    <a16:creationId xmlns="" xmlns:a16="http://schemas.microsoft.com/office/drawing/2014/main" xmlns:a14="http://schemas.microsoft.com/office/drawing/2010/main" id="{7F8FFA15-C5CC-4AC8-83DC-B6360FFE1B0E}"/>
                  </a:ext>
                </a:extLst>
              </p:cNvPr>
              <p:cNvSpPr>
                <a:spLocks noRot="1" noChangeAspect="1" noMove="1" noResize="1" noEditPoints="1" noAdjustHandles="1" noChangeArrowheads="1" noChangeShapeType="1" noTextEdit="1"/>
              </p:cNvSpPr>
              <p:nvPr/>
            </p:nvSpPr>
            <p:spPr>
              <a:xfrm>
                <a:off x="4325371" y="2993448"/>
                <a:ext cx="3441968" cy="400110"/>
              </a:xfrm>
              <a:prstGeom prst="rect">
                <a:avLst/>
              </a:prstGeom>
              <a:blipFill rotWithShape="1">
                <a:blip r:embed="rId4"/>
                <a:stretch>
                  <a:fillRect t="-125758" r="-17021" b="-189394"/>
                </a:stretch>
              </a:blipFill>
            </p:spPr>
            <p:txBody>
              <a:bodyPr/>
              <a:lstStyle/>
              <a:p>
                <a:r>
                  <a:rPr lang="sv-SE">
                    <a:noFill/>
                  </a:rPr>
                  <a:t> </a:t>
                </a:r>
              </a:p>
            </p:txBody>
          </p:sp>
        </mc:Fallback>
      </mc:AlternateContent>
      <p:sp>
        <p:nvSpPr>
          <p:cNvPr id="5" name="textruta 4"/>
          <p:cNvSpPr txBox="1"/>
          <p:nvPr/>
        </p:nvSpPr>
        <p:spPr>
          <a:xfrm>
            <a:off x="1150883" y="4070893"/>
            <a:ext cx="2349062" cy="1200329"/>
          </a:xfrm>
          <a:prstGeom prst="rect">
            <a:avLst/>
          </a:prstGeom>
          <a:solidFill>
            <a:srgbClr val="FFFF00">
              <a:alpha val="51000"/>
            </a:srgbClr>
          </a:solidFill>
        </p:spPr>
        <p:txBody>
          <a:bodyPr wrap="square" rtlCol="0" anchor="ctr">
            <a:spAutoFit/>
          </a:bodyPr>
          <a:lstStyle/>
          <a:p>
            <a:r>
              <a:rPr lang="sv-SE" sz="2400" dirty="0"/>
              <a:t> Change in a </a:t>
            </a:r>
            <a:r>
              <a:rPr lang="sv-SE" sz="2400" dirty="0" err="1"/>
              <a:t>measurable</a:t>
            </a:r>
            <a:r>
              <a:rPr lang="sv-SE" sz="2400" dirty="0"/>
              <a:t> </a:t>
            </a:r>
            <a:r>
              <a:rPr lang="sv-SE" sz="2400" dirty="0" err="1"/>
              <a:t>trait</a:t>
            </a:r>
            <a:endParaRPr lang="sv-SE" sz="2400" dirty="0"/>
          </a:p>
          <a:p>
            <a:endParaRPr lang="sv-SE" sz="2400" dirty="0"/>
          </a:p>
        </p:txBody>
      </p:sp>
      <p:sp>
        <p:nvSpPr>
          <p:cNvPr id="6" name="textruta 5"/>
          <p:cNvSpPr txBox="1"/>
          <p:nvPr/>
        </p:nvSpPr>
        <p:spPr>
          <a:xfrm>
            <a:off x="4325371" y="4070893"/>
            <a:ext cx="2874493" cy="1200329"/>
          </a:xfrm>
          <a:prstGeom prst="rect">
            <a:avLst/>
          </a:prstGeom>
          <a:solidFill>
            <a:srgbClr val="FFFF00">
              <a:alpha val="51000"/>
            </a:srgbClr>
          </a:solidFill>
        </p:spPr>
        <p:txBody>
          <a:bodyPr wrap="square" rtlCol="0" anchor="ctr">
            <a:spAutoFit/>
          </a:bodyPr>
          <a:lstStyle/>
          <a:p>
            <a:r>
              <a:rPr lang="sv-SE" sz="2400" dirty="0" err="1"/>
              <a:t>Covariation</a:t>
            </a:r>
            <a:r>
              <a:rPr lang="sv-SE" sz="2400" dirty="0"/>
              <a:t> </a:t>
            </a:r>
            <a:r>
              <a:rPr lang="sv-SE" sz="2400" dirty="0" err="1"/>
              <a:t>betwen</a:t>
            </a:r>
            <a:r>
              <a:rPr lang="sv-SE" sz="2400" dirty="0"/>
              <a:t> </a:t>
            </a:r>
            <a:r>
              <a:rPr lang="sv-SE" sz="2400" dirty="0" err="1"/>
              <a:t>fitness</a:t>
            </a:r>
            <a:r>
              <a:rPr lang="sv-SE" sz="2400" dirty="0"/>
              <a:t> and the </a:t>
            </a:r>
            <a:r>
              <a:rPr lang="sv-SE" sz="2400" dirty="0" err="1"/>
              <a:t>trait</a:t>
            </a:r>
            <a:endParaRPr lang="sv-SE" sz="2400" dirty="0"/>
          </a:p>
          <a:p>
            <a:endParaRPr lang="sv-SE" sz="2400" dirty="0"/>
          </a:p>
        </p:txBody>
      </p:sp>
      <p:sp>
        <p:nvSpPr>
          <p:cNvPr id="7" name="textruta 6"/>
          <p:cNvSpPr txBox="1"/>
          <p:nvPr/>
        </p:nvSpPr>
        <p:spPr>
          <a:xfrm>
            <a:off x="8198069" y="4070892"/>
            <a:ext cx="3058509" cy="1200329"/>
          </a:xfrm>
          <a:prstGeom prst="rect">
            <a:avLst/>
          </a:prstGeom>
          <a:solidFill>
            <a:srgbClr val="FFFF00">
              <a:alpha val="51000"/>
            </a:srgbClr>
          </a:solidFill>
        </p:spPr>
        <p:txBody>
          <a:bodyPr wrap="square" rtlCol="0" anchor="ctr">
            <a:spAutoFit/>
          </a:bodyPr>
          <a:lstStyle/>
          <a:p>
            <a:r>
              <a:rPr lang="sv-SE" sz="2400" dirty="0" err="1"/>
              <a:t>Expected</a:t>
            </a:r>
            <a:r>
              <a:rPr lang="sv-SE" sz="2400" dirty="0"/>
              <a:t> </a:t>
            </a:r>
            <a:r>
              <a:rPr lang="sv-SE" sz="2400" dirty="0" err="1"/>
              <a:t>change</a:t>
            </a:r>
            <a:r>
              <a:rPr lang="sv-SE" sz="2400" dirty="0"/>
              <a:t> </a:t>
            </a:r>
            <a:r>
              <a:rPr lang="sv-SE" sz="2400" dirty="0" err="1"/>
              <a:t>between</a:t>
            </a:r>
            <a:r>
              <a:rPr lang="sv-SE" sz="2400" dirty="0"/>
              <a:t> </a:t>
            </a:r>
            <a:r>
              <a:rPr lang="sv-SE" sz="2400" dirty="0" err="1"/>
              <a:t>cycles</a:t>
            </a:r>
            <a:r>
              <a:rPr lang="sv-SE" sz="2400" dirty="0"/>
              <a:t>/repetitions</a:t>
            </a:r>
          </a:p>
        </p:txBody>
      </p:sp>
      <p:cxnSp>
        <p:nvCxnSpPr>
          <p:cNvPr id="14" name="Rak pil 13"/>
          <p:cNvCxnSpPr>
            <a:stCxn id="10" idx="2"/>
            <a:endCxn id="5" idx="0"/>
          </p:cNvCxnSpPr>
          <p:nvPr/>
        </p:nvCxnSpPr>
        <p:spPr>
          <a:xfrm flipH="1">
            <a:off x="2325414" y="3393558"/>
            <a:ext cx="2288810" cy="67733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Rak pil 15"/>
          <p:cNvCxnSpPr>
            <a:stCxn id="11" idx="2"/>
            <a:endCxn id="6" idx="0"/>
          </p:cNvCxnSpPr>
          <p:nvPr/>
        </p:nvCxnSpPr>
        <p:spPr>
          <a:xfrm>
            <a:off x="5736021" y="3413295"/>
            <a:ext cx="26597" cy="65759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0" name="Rak pil 19"/>
          <p:cNvCxnSpPr>
            <a:stCxn id="12" idx="2"/>
            <a:endCxn id="7" idx="0"/>
          </p:cNvCxnSpPr>
          <p:nvPr/>
        </p:nvCxnSpPr>
        <p:spPr>
          <a:xfrm>
            <a:off x="7199866" y="3393558"/>
            <a:ext cx="2527458" cy="67733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0" name="textruta 29"/>
          <p:cNvSpPr txBox="1"/>
          <p:nvPr/>
        </p:nvSpPr>
        <p:spPr>
          <a:xfrm>
            <a:off x="1150883" y="5859517"/>
            <a:ext cx="2318936" cy="461665"/>
          </a:xfrm>
          <a:prstGeom prst="rect">
            <a:avLst/>
          </a:prstGeom>
          <a:noFill/>
        </p:spPr>
        <p:txBody>
          <a:bodyPr wrap="square" rtlCol="0">
            <a:spAutoFit/>
          </a:bodyPr>
          <a:lstStyle/>
          <a:p>
            <a:pPr algn="ctr"/>
            <a:r>
              <a:rPr lang="sv-SE" sz="2400" b="1" dirty="0"/>
              <a:t>Variation</a:t>
            </a:r>
          </a:p>
        </p:txBody>
      </p:sp>
      <p:sp>
        <p:nvSpPr>
          <p:cNvPr id="31" name="textruta 30"/>
          <p:cNvSpPr txBox="1"/>
          <p:nvPr/>
        </p:nvSpPr>
        <p:spPr>
          <a:xfrm>
            <a:off x="8347135" y="5864772"/>
            <a:ext cx="2909443" cy="830997"/>
          </a:xfrm>
          <a:prstGeom prst="rect">
            <a:avLst/>
          </a:prstGeom>
          <a:noFill/>
        </p:spPr>
        <p:txBody>
          <a:bodyPr wrap="square" rtlCol="0">
            <a:spAutoFit/>
          </a:bodyPr>
          <a:lstStyle/>
          <a:p>
            <a:pPr algn="ctr"/>
            <a:r>
              <a:rPr lang="sv-SE" sz="2400" b="1" dirty="0" err="1"/>
              <a:t>Recurrence</a:t>
            </a:r>
            <a:r>
              <a:rPr lang="sv-SE" sz="2400" b="1" dirty="0"/>
              <a:t>/</a:t>
            </a:r>
          </a:p>
          <a:p>
            <a:pPr algn="ctr"/>
            <a:r>
              <a:rPr lang="sv-SE" sz="2400" b="1" dirty="0" err="1"/>
              <a:t>Heritability</a:t>
            </a:r>
            <a:r>
              <a:rPr lang="sv-SE" sz="2400" b="1" dirty="0"/>
              <a:t> </a:t>
            </a:r>
          </a:p>
        </p:txBody>
      </p:sp>
      <p:sp>
        <p:nvSpPr>
          <p:cNvPr id="32" name="textruta 31"/>
          <p:cNvSpPr txBox="1"/>
          <p:nvPr/>
        </p:nvSpPr>
        <p:spPr>
          <a:xfrm>
            <a:off x="4614224" y="5859517"/>
            <a:ext cx="2318936" cy="461665"/>
          </a:xfrm>
          <a:prstGeom prst="rect">
            <a:avLst/>
          </a:prstGeom>
          <a:noFill/>
        </p:spPr>
        <p:txBody>
          <a:bodyPr wrap="square" rtlCol="0">
            <a:spAutoFit/>
          </a:bodyPr>
          <a:lstStyle/>
          <a:p>
            <a:pPr algn="ctr"/>
            <a:r>
              <a:rPr lang="sv-SE" sz="2400" b="1" dirty="0" err="1"/>
              <a:t>Selection</a:t>
            </a:r>
            <a:endParaRPr lang="sv-SE" sz="2400" b="1" dirty="0"/>
          </a:p>
        </p:txBody>
      </p:sp>
      <p:cxnSp>
        <p:nvCxnSpPr>
          <p:cNvPr id="34" name="Rak pil 33"/>
          <p:cNvCxnSpPr>
            <a:stCxn id="5" idx="2"/>
          </p:cNvCxnSpPr>
          <p:nvPr/>
        </p:nvCxnSpPr>
        <p:spPr>
          <a:xfrm flipH="1">
            <a:off x="2310351" y="5271222"/>
            <a:ext cx="15063" cy="58829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5" name="Rak pil 34"/>
          <p:cNvCxnSpPr/>
          <p:nvPr/>
        </p:nvCxnSpPr>
        <p:spPr>
          <a:xfrm flipH="1">
            <a:off x="9727323" y="5271221"/>
            <a:ext cx="1" cy="63530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6" name="Rak pil 35"/>
          <p:cNvCxnSpPr>
            <a:stCxn id="6" idx="2"/>
          </p:cNvCxnSpPr>
          <p:nvPr/>
        </p:nvCxnSpPr>
        <p:spPr>
          <a:xfrm flipH="1">
            <a:off x="5759991" y="5271222"/>
            <a:ext cx="2627" cy="63530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2" name="textruta 41">
            <a:extLst>
              <a:ext uri="{FF2B5EF4-FFF2-40B4-BE49-F238E27FC236}">
                <a16:creationId xmlns:a16="http://schemas.microsoft.com/office/drawing/2014/main" id="{A3C2CBBD-1416-44F6-9B9D-BDC93BA8C304}"/>
              </a:ext>
            </a:extLst>
          </p:cNvPr>
          <p:cNvSpPr txBox="1"/>
          <p:nvPr/>
        </p:nvSpPr>
        <p:spPr>
          <a:xfrm>
            <a:off x="2759287" y="2210795"/>
            <a:ext cx="7042569" cy="369332"/>
          </a:xfrm>
          <a:prstGeom prst="rect">
            <a:avLst/>
          </a:prstGeom>
          <a:noFill/>
        </p:spPr>
        <p:txBody>
          <a:bodyPr wrap="none" rtlCol="0">
            <a:spAutoFit/>
          </a:bodyPr>
          <a:lstStyle/>
          <a:p>
            <a:r>
              <a:rPr lang="sv-SE" dirty="0">
                <a:solidFill>
                  <a:prstClr val="black"/>
                </a:solidFill>
              </a:rPr>
              <a:t>E. g. </a:t>
            </a:r>
            <a:r>
              <a:rPr lang="sv-SE" dirty="0" err="1">
                <a:solidFill>
                  <a:prstClr val="black"/>
                </a:solidFill>
              </a:rPr>
              <a:t>Okasha</a:t>
            </a:r>
            <a:r>
              <a:rPr lang="sv-SE" dirty="0">
                <a:solidFill>
                  <a:prstClr val="black"/>
                </a:solidFill>
              </a:rPr>
              <a:t> (2008) MLS1 scenario; </a:t>
            </a:r>
            <a:r>
              <a:rPr lang="sv-SE" dirty="0" err="1">
                <a:solidFill>
                  <a:prstClr val="black"/>
                </a:solidFill>
              </a:rPr>
              <a:t>McElreath</a:t>
            </a:r>
            <a:r>
              <a:rPr lang="sv-SE" dirty="0">
                <a:solidFill>
                  <a:prstClr val="black"/>
                </a:solidFill>
              </a:rPr>
              <a:t> &amp; Boyd, 2007; </a:t>
            </a:r>
            <a:r>
              <a:rPr lang="sv-SE" dirty="0" err="1">
                <a:solidFill>
                  <a:prstClr val="black"/>
                </a:solidFill>
              </a:rPr>
              <a:t>Baum</a:t>
            </a:r>
            <a:r>
              <a:rPr lang="sv-SE" dirty="0">
                <a:solidFill>
                  <a:prstClr val="black"/>
                </a:solidFill>
              </a:rPr>
              <a:t>; 2017</a:t>
            </a:r>
          </a:p>
        </p:txBody>
      </p:sp>
    </p:spTree>
    <p:custDataLst>
      <p:tags r:id="rId1"/>
    </p:custDataLst>
    <p:extLst>
      <p:ext uri="{BB962C8B-B14F-4D97-AF65-F5344CB8AC3E}">
        <p14:creationId xmlns:p14="http://schemas.microsoft.com/office/powerpoint/2010/main" val="4195415356"/>
      </p:ext>
    </p:extLst>
  </p:cSld>
  <p:clrMapOvr>
    <a:masterClrMapping/>
  </p:clrMapOvr>
  <mc:AlternateContent xmlns:mc="http://schemas.openxmlformats.org/markup-compatibility/2006" xmlns:p14="http://schemas.microsoft.com/office/powerpoint/2010/main">
    <mc:Choice Requires="p14">
      <p:transition spd="slow" p14:dur="2000" advTm="1799"/>
    </mc:Choice>
    <mc:Fallback xmlns="">
      <p:transition spd="slow" advTm="179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10" grpId="0" animBg="1"/>
      <p:bldP spid="11" grpId="0" animBg="1"/>
      <p:bldP spid="12" grpId="0" animBg="1"/>
      <p:bldP spid="5" grpId="0" animBg="1"/>
      <p:bldP spid="6" grpId="0" animBg="1"/>
      <p:bldP spid="7" grpId="0" animBg="1"/>
      <p:bldP spid="30" grpId="0"/>
      <p:bldP spid="31" grpId="0"/>
      <p:bldP spid="32"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1BC6EF65-6D78-4035-B1FB-B41F703C44F6}"/>
              </a:ext>
            </a:extLst>
          </p:cNvPr>
          <p:cNvSpPr>
            <a:spLocks noGrp="1"/>
          </p:cNvSpPr>
          <p:nvPr>
            <p:ph type="title"/>
          </p:nvPr>
        </p:nvSpPr>
        <p:spPr/>
        <p:txBody>
          <a:bodyPr>
            <a:noAutofit/>
          </a:bodyPr>
          <a:lstStyle/>
          <a:p>
            <a:r>
              <a:rPr lang="sv-SE" dirty="0" err="1"/>
              <a:t>Theoretical</a:t>
            </a:r>
            <a:r>
              <a:rPr lang="sv-SE" dirty="0"/>
              <a:t> </a:t>
            </a:r>
            <a:r>
              <a:rPr lang="sv-SE" dirty="0" err="1"/>
              <a:t>translation</a:t>
            </a:r>
            <a:endParaRPr lang="sv-SE" dirty="0"/>
          </a:p>
        </p:txBody>
      </p:sp>
      <mc:AlternateContent xmlns:mc="http://schemas.openxmlformats.org/markup-compatibility/2006" xmlns:a14="http://schemas.microsoft.com/office/drawing/2010/main">
        <mc:Choice Requires="a14">
          <p:sp>
            <p:nvSpPr>
              <p:cNvPr id="5" name="Rektangel 4">
                <a:extLst>
                  <a:ext uri="{FF2B5EF4-FFF2-40B4-BE49-F238E27FC236}">
                    <a16:creationId xmlns:a16="http://schemas.microsoft.com/office/drawing/2014/main" id="{BD9ECD1D-8D85-4C35-9BAD-5BE117BC4BEF}"/>
                  </a:ext>
                </a:extLst>
              </p:cNvPr>
              <p:cNvSpPr/>
              <p:nvPr/>
            </p:nvSpPr>
            <p:spPr>
              <a:xfrm>
                <a:off x="1576552" y="1725003"/>
                <a:ext cx="9270124" cy="660052"/>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d>
                        <m:dPr>
                          <m:begChr m:val=""/>
                          <m:endChr m:val="]"/>
                          <m:ctrlPr>
                            <a:rPr lang="sv-SE" sz="3200" i="1">
                              <a:solidFill>
                                <a:prstClr val="black"/>
                              </a:solidFill>
                              <a:latin typeface="Cambria Math" panose="02040503050406030204" pitchFamily="18" charset="0"/>
                            </a:rPr>
                          </m:ctrlPr>
                        </m:dPr>
                        <m:e>
                          <m:r>
                            <a:rPr lang="sv-SE" sz="3200">
                              <a:solidFill>
                                <a:prstClr val="black"/>
                              </a:solidFill>
                              <a:latin typeface="Cambria Math" panose="02040503050406030204" pitchFamily="18" charset="0"/>
                            </a:rPr>
                            <m:t>△</m:t>
                          </m:r>
                          <m:acc>
                            <m:accPr>
                              <m:chr m:val="̅"/>
                              <m:ctrlPr>
                                <a:rPr lang="sv-SE" sz="3200" i="1">
                                  <a:solidFill>
                                    <a:prstClr val="black"/>
                                  </a:solidFill>
                                  <a:latin typeface="Cambria Math" panose="02040503050406030204" pitchFamily="18" charset="0"/>
                                </a:rPr>
                              </m:ctrlPr>
                            </m:accPr>
                            <m:e>
                              <m:r>
                                <a:rPr lang="sv-SE" sz="3200" i="1">
                                  <a:solidFill>
                                    <a:prstClr val="black"/>
                                  </a:solidFill>
                                  <a:latin typeface="Cambria Math" panose="02040503050406030204" pitchFamily="18" charset="0"/>
                                </a:rPr>
                                <m:t>𝑥</m:t>
                              </m:r>
                            </m:e>
                          </m:acc>
                          <m:r>
                            <a:rPr lang="sv-SE" sz="3200">
                              <a:solidFill>
                                <a:prstClr val="black"/>
                              </a:solidFill>
                              <a:latin typeface="Cambria Math" panose="02040503050406030204" pitchFamily="18" charset="0"/>
                            </a:rPr>
                            <m:t>=</m:t>
                          </m:r>
                          <m:r>
                            <a:rPr lang="sv-SE" sz="3200" i="1">
                              <a:solidFill>
                                <a:prstClr val="black"/>
                              </a:solidFill>
                              <a:latin typeface="Cambria Math" panose="02040503050406030204" pitchFamily="18" charset="0"/>
                            </a:rPr>
                            <m:t>𝑐𝑜𝑣</m:t>
                          </m:r>
                          <m:d>
                            <m:dPr>
                              <m:ctrlPr>
                                <a:rPr lang="sv-SE" sz="3200" i="1">
                                  <a:solidFill>
                                    <a:prstClr val="black"/>
                                  </a:solidFill>
                                  <a:latin typeface="Cambria Math" panose="02040503050406030204" pitchFamily="18" charset="0"/>
                                </a:rPr>
                              </m:ctrlPr>
                            </m:dPr>
                            <m:e>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𝑤</m:t>
                                  </m:r>
                                </m:e>
                                <m:sub>
                                  <m:r>
                                    <a:rPr lang="sv-SE" sz="3200" i="1">
                                      <a:solidFill>
                                        <a:prstClr val="black"/>
                                      </a:solidFill>
                                      <a:latin typeface="Cambria Math" panose="02040503050406030204" pitchFamily="18" charset="0"/>
                                    </a:rPr>
                                    <m:t>𝑔</m:t>
                                  </m:r>
                                </m:sub>
                              </m:sSub>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𝑥</m:t>
                                  </m:r>
                                </m:e>
                                <m:sub>
                                  <m:r>
                                    <a:rPr lang="sv-SE" sz="3200" i="1">
                                      <a:solidFill>
                                        <a:prstClr val="black"/>
                                      </a:solidFill>
                                      <a:latin typeface="Cambria Math" panose="02040503050406030204" pitchFamily="18" charset="0"/>
                                    </a:rPr>
                                    <m:t>𝑔</m:t>
                                  </m:r>
                                </m:sub>
                              </m:sSub>
                            </m:e>
                          </m:d>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𝐸</m:t>
                              </m:r>
                            </m:e>
                            <m:sub>
                              <m:r>
                                <a:rPr lang="sv-SE" sz="3200" i="1">
                                  <a:solidFill>
                                    <a:prstClr val="black"/>
                                  </a:solidFill>
                                  <a:latin typeface="Cambria Math" panose="02040503050406030204" pitchFamily="18" charset="0"/>
                                </a:rPr>
                                <m:t>𝑔</m:t>
                              </m:r>
                            </m:sub>
                          </m:sSub>
                          <m:r>
                            <a:rPr lang="sv-SE" sz="3200">
                              <a:solidFill>
                                <a:prstClr val="black"/>
                              </a:solidFill>
                              <a:latin typeface="Cambria Math" panose="02040503050406030204" pitchFamily="18" charset="0"/>
                            </a:rPr>
                            <m:t>[</m:t>
                          </m:r>
                          <m:r>
                            <a:rPr lang="sv-SE" sz="3200" i="1">
                              <a:solidFill>
                                <a:prstClr val="black"/>
                              </a:solidFill>
                              <a:latin typeface="Cambria Math" panose="02040503050406030204" pitchFamily="18" charset="0"/>
                            </a:rPr>
                            <m:t>𝑐𝑜𝑣</m:t>
                          </m:r>
                          <m:d>
                            <m:dPr>
                              <m:ctrlPr>
                                <a:rPr lang="sv-SE" sz="3200" i="1">
                                  <a:solidFill>
                                    <a:prstClr val="black"/>
                                  </a:solidFill>
                                  <a:latin typeface="Cambria Math" panose="02040503050406030204" pitchFamily="18" charset="0"/>
                                </a:rPr>
                              </m:ctrlPr>
                            </m:dPr>
                            <m:e>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𝑤</m:t>
                                  </m:r>
                                </m:e>
                                <m:sub>
                                  <m:r>
                                    <a:rPr lang="sv-SE" sz="3200" i="1">
                                      <a:solidFill>
                                        <a:prstClr val="black"/>
                                      </a:solidFill>
                                      <a:latin typeface="Cambria Math" panose="02040503050406030204" pitchFamily="18" charset="0"/>
                                    </a:rPr>
                                    <m:t>𝑖𝑔</m:t>
                                  </m:r>
                                </m:sub>
                              </m:sSub>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𝑥</m:t>
                                  </m:r>
                                </m:e>
                                <m:sub>
                                  <m:r>
                                    <a:rPr lang="sv-SE" sz="3200" i="1">
                                      <a:solidFill>
                                        <a:prstClr val="black"/>
                                      </a:solidFill>
                                      <a:latin typeface="Cambria Math" panose="02040503050406030204" pitchFamily="18" charset="0"/>
                                    </a:rPr>
                                    <m:t>𝑖𝑔</m:t>
                                  </m:r>
                                </m:sub>
                              </m:sSub>
                            </m:e>
                          </m:d>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𝐸</m:t>
                              </m:r>
                            </m:e>
                            <m:sub>
                              <m:r>
                                <a:rPr lang="sv-SE" sz="3200" i="1">
                                  <a:solidFill>
                                    <a:prstClr val="black"/>
                                  </a:solidFill>
                                  <a:latin typeface="Cambria Math" panose="02040503050406030204" pitchFamily="18" charset="0"/>
                                </a:rPr>
                                <m:t>𝑤</m:t>
                              </m:r>
                            </m:sub>
                          </m:sSub>
                          <m:d>
                            <m:dPr>
                              <m:ctrlPr>
                                <a:rPr lang="sv-SE" sz="3200" i="1">
                                  <a:solidFill>
                                    <a:prstClr val="black"/>
                                  </a:solidFill>
                                  <a:latin typeface="Cambria Math" panose="02040503050406030204" pitchFamily="18" charset="0"/>
                                </a:rPr>
                              </m:ctrlPr>
                            </m:dPr>
                            <m:e>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𝑥</m:t>
                                  </m:r>
                                </m:e>
                                <m:sub>
                                  <m:r>
                                    <a:rPr lang="sv-SE" sz="3200" i="1">
                                      <a:solidFill>
                                        <a:prstClr val="black"/>
                                      </a:solidFill>
                                      <a:latin typeface="Cambria Math" panose="02040503050406030204" pitchFamily="18" charset="0"/>
                                    </a:rPr>
                                    <m:t>𝑖𝑔</m:t>
                                  </m:r>
                                </m:sub>
                              </m:sSub>
                            </m:e>
                          </m:d>
                        </m:e>
                      </m:d>
                    </m:oMath>
                  </m:oMathPara>
                </a14:m>
                <a:endParaRPr lang="sv-SE" sz="3200" dirty="0">
                  <a:solidFill>
                    <a:prstClr val="black"/>
                  </a:solidFill>
                </a:endParaRPr>
              </a:p>
            </p:txBody>
          </p:sp>
        </mc:Choice>
        <mc:Fallback xmlns="">
          <p:sp>
            <p:nvSpPr>
              <p:cNvPr id="5" name="Rektangel 4">
                <a:extLst>
                  <a:ext uri="{FF2B5EF4-FFF2-40B4-BE49-F238E27FC236}">
                    <a16:creationId xmlns="" xmlns:a16="http://schemas.microsoft.com/office/drawing/2014/main" xmlns:a14="http://schemas.microsoft.com/office/drawing/2010/main" id="{BD9ECD1D-8D85-4C35-9BAD-5BE117BC4BEF}"/>
                  </a:ext>
                </a:extLst>
              </p:cNvPr>
              <p:cNvSpPr>
                <a:spLocks noRot="1" noChangeAspect="1" noMove="1" noResize="1" noEditPoints="1" noAdjustHandles="1" noChangeArrowheads="1" noChangeShapeType="1" noTextEdit="1"/>
              </p:cNvSpPr>
              <p:nvPr/>
            </p:nvSpPr>
            <p:spPr>
              <a:xfrm>
                <a:off x="1576552" y="1725003"/>
                <a:ext cx="9270124" cy="660052"/>
              </a:xfrm>
              <a:prstGeom prst="rect">
                <a:avLst/>
              </a:prstGeom>
              <a:blipFill rotWithShape="1">
                <a:blip r:embed="rId3"/>
                <a:stretch>
                  <a:fillRect/>
                </a:stretch>
              </a:blipFill>
            </p:spPr>
            <p:txBody>
              <a:bodyPr/>
              <a:lstStyle/>
              <a:p>
                <a:r>
                  <a:rPr lang="sv-SE">
                    <a:noFill/>
                  </a:rPr>
                  <a:t> </a:t>
                </a:r>
              </a:p>
            </p:txBody>
          </p:sp>
        </mc:Fallback>
      </mc:AlternateContent>
      <mc:AlternateContent xmlns:mc="http://schemas.openxmlformats.org/markup-compatibility/2006" xmlns:a14="http://schemas.microsoft.com/office/drawing/2010/main">
        <mc:Choice Requires="a14">
          <p:sp>
            <p:nvSpPr>
              <p:cNvPr id="8" name="Rektangel 7">
                <a:extLst>
                  <a:ext uri="{FF2B5EF4-FFF2-40B4-BE49-F238E27FC236}">
                    <a16:creationId xmlns:a16="http://schemas.microsoft.com/office/drawing/2014/main" id="{BD9ECD1D-8D85-4C35-9BAD-5BE117BC4BEF}"/>
                  </a:ext>
                </a:extLst>
              </p:cNvPr>
              <p:cNvSpPr/>
              <p:nvPr/>
            </p:nvSpPr>
            <p:spPr>
              <a:xfrm>
                <a:off x="346841" y="5486914"/>
                <a:ext cx="11382704" cy="660052"/>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d>
                        <m:dPr>
                          <m:begChr m:val=""/>
                          <m:endChr m:val="]"/>
                          <m:ctrlPr>
                            <a:rPr lang="sv-SE" sz="3200" i="1" smtClean="0">
                              <a:solidFill>
                                <a:prstClr val="black"/>
                              </a:solidFill>
                              <a:latin typeface="Cambria Math" panose="02040503050406030204" pitchFamily="18" charset="0"/>
                            </a:rPr>
                          </m:ctrlPr>
                        </m:dPr>
                        <m:e>
                          <m:r>
                            <a:rPr lang="sv-SE" sz="3200">
                              <a:solidFill>
                                <a:prstClr val="black"/>
                              </a:solidFill>
                              <a:latin typeface="Cambria Math" panose="02040503050406030204" pitchFamily="18" charset="0"/>
                            </a:rPr>
                            <m:t>△</m:t>
                          </m:r>
                          <m:acc>
                            <m:accPr>
                              <m:chr m:val="̅"/>
                              <m:ctrlPr>
                                <a:rPr lang="sv-SE" sz="3200" i="1">
                                  <a:solidFill>
                                    <a:prstClr val="black"/>
                                  </a:solidFill>
                                  <a:latin typeface="Cambria Math" panose="02040503050406030204" pitchFamily="18" charset="0"/>
                                </a:rPr>
                              </m:ctrlPr>
                            </m:accPr>
                            <m:e>
                              <m:r>
                                <a:rPr lang="sv-SE" sz="3200" b="0" i="1" smtClean="0">
                                  <a:solidFill>
                                    <a:prstClr val="black"/>
                                  </a:solidFill>
                                  <a:latin typeface="Cambria Math"/>
                                </a:rPr>
                                <m:t>𝑆𝑞</m:t>
                              </m:r>
                            </m:e>
                          </m:acc>
                          <m:r>
                            <a:rPr lang="sv-SE" sz="3200">
                              <a:solidFill>
                                <a:prstClr val="black"/>
                              </a:solidFill>
                              <a:latin typeface="Cambria Math" panose="02040503050406030204" pitchFamily="18" charset="0"/>
                            </a:rPr>
                            <m:t>=</m:t>
                          </m:r>
                          <m:r>
                            <a:rPr lang="sv-SE" sz="3200" i="1">
                              <a:solidFill>
                                <a:prstClr val="black"/>
                              </a:solidFill>
                              <a:latin typeface="Cambria Math" panose="02040503050406030204" pitchFamily="18" charset="0"/>
                            </a:rPr>
                            <m:t>𝑐𝑜𝑣</m:t>
                          </m:r>
                          <m:d>
                            <m:dPr>
                              <m:ctrlPr>
                                <a:rPr lang="sv-SE" sz="3200" i="1">
                                  <a:solidFill>
                                    <a:prstClr val="black"/>
                                  </a:solidFill>
                                  <a:latin typeface="Cambria Math" panose="02040503050406030204" pitchFamily="18" charset="0"/>
                                </a:rPr>
                              </m:ctrlPr>
                            </m:dPr>
                            <m:e>
                              <m:sSub>
                                <m:sSubPr>
                                  <m:ctrlPr>
                                    <a:rPr lang="sv-SE" sz="3200" i="1">
                                      <a:solidFill>
                                        <a:prstClr val="black"/>
                                      </a:solidFill>
                                      <a:latin typeface="Cambria Math" panose="02040503050406030204" pitchFamily="18" charset="0"/>
                                    </a:rPr>
                                  </m:ctrlPr>
                                </m:sSubPr>
                                <m:e>
                                  <m:r>
                                    <a:rPr lang="sv-SE" sz="3200" b="0" i="1" smtClean="0">
                                      <a:solidFill>
                                        <a:prstClr val="black"/>
                                      </a:solidFill>
                                      <a:latin typeface="Cambria Math"/>
                                    </a:rPr>
                                    <m:t>𝑈𝐶</m:t>
                                  </m:r>
                                </m:e>
                                <m:sub>
                                  <m:r>
                                    <a:rPr lang="sv-SE" sz="3200" i="1">
                                      <a:solidFill>
                                        <a:prstClr val="black"/>
                                      </a:solidFill>
                                      <a:latin typeface="Cambria Math" panose="02040503050406030204" pitchFamily="18" charset="0"/>
                                    </a:rPr>
                                    <m:t>𝑔</m:t>
                                  </m:r>
                                </m:sub>
                              </m:sSub>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b="0" i="1" smtClean="0">
                                      <a:solidFill>
                                        <a:prstClr val="black"/>
                                      </a:solidFill>
                                      <a:latin typeface="Cambria Math"/>
                                    </a:rPr>
                                    <m:t>𝑆𝑞</m:t>
                                  </m:r>
                                </m:e>
                                <m:sub>
                                  <m:r>
                                    <a:rPr lang="sv-SE" sz="3200" i="1">
                                      <a:solidFill>
                                        <a:prstClr val="black"/>
                                      </a:solidFill>
                                      <a:latin typeface="Cambria Math" panose="02040503050406030204" pitchFamily="18" charset="0"/>
                                    </a:rPr>
                                    <m:t>𝑔</m:t>
                                  </m:r>
                                </m:sub>
                              </m:sSub>
                            </m:e>
                          </m:d>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𝐸</m:t>
                              </m:r>
                            </m:e>
                            <m:sub>
                              <m:r>
                                <a:rPr lang="sv-SE" sz="3200" i="1">
                                  <a:solidFill>
                                    <a:prstClr val="black"/>
                                  </a:solidFill>
                                  <a:latin typeface="Cambria Math" panose="02040503050406030204" pitchFamily="18" charset="0"/>
                                </a:rPr>
                                <m:t>𝑔</m:t>
                              </m:r>
                            </m:sub>
                          </m:sSub>
                          <m:r>
                            <a:rPr lang="sv-SE" sz="3200">
                              <a:solidFill>
                                <a:prstClr val="black"/>
                              </a:solidFill>
                              <a:latin typeface="Cambria Math" panose="02040503050406030204" pitchFamily="18" charset="0"/>
                            </a:rPr>
                            <m:t>[</m:t>
                          </m:r>
                          <m:r>
                            <a:rPr lang="sv-SE" sz="3200" i="1">
                              <a:solidFill>
                                <a:prstClr val="black"/>
                              </a:solidFill>
                              <a:latin typeface="Cambria Math" panose="02040503050406030204" pitchFamily="18" charset="0"/>
                            </a:rPr>
                            <m:t>𝑐𝑜𝑣</m:t>
                          </m:r>
                          <m:d>
                            <m:dPr>
                              <m:ctrlPr>
                                <a:rPr lang="sv-SE" sz="3200" i="1">
                                  <a:solidFill>
                                    <a:prstClr val="black"/>
                                  </a:solidFill>
                                  <a:latin typeface="Cambria Math" panose="02040503050406030204" pitchFamily="18" charset="0"/>
                                </a:rPr>
                              </m:ctrlPr>
                            </m:dPr>
                            <m:e>
                              <m:sSub>
                                <m:sSubPr>
                                  <m:ctrlPr>
                                    <a:rPr lang="sv-SE" sz="3200" i="1">
                                      <a:solidFill>
                                        <a:prstClr val="black"/>
                                      </a:solidFill>
                                      <a:latin typeface="Cambria Math" panose="02040503050406030204" pitchFamily="18" charset="0"/>
                                    </a:rPr>
                                  </m:ctrlPr>
                                </m:sSubPr>
                                <m:e>
                                  <m:r>
                                    <a:rPr lang="sv-SE" sz="3200" b="0" i="1" smtClean="0">
                                      <a:solidFill>
                                        <a:prstClr val="black"/>
                                      </a:solidFill>
                                      <a:latin typeface="Cambria Math"/>
                                    </a:rPr>
                                    <m:t>𝑈𝐶</m:t>
                                  </m:r>
                                </m:e>
                                <m:sub>
                                  <m:r>
                                    <a:rPr lang="sv-SE" sz="3200" i="1">
                                      <a:solidFill>
                                        <a:prstClr val="black"/>
                                      </a:solidFill>
                                      <a:latin typeface="Cambria Math" panose="02040503050406030204" pitchFamily="18" charset="0"/>
                                    </a:rPr>
                                    <m:t>𝑖𝑔</m:t>
                                  </m:r>
                                </m:sub>
                              </m:sSub>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b="0" i="1" smtClean="0">
                                      <a:solidFill>
                                        <a:prstClr val="black"/>
                                      </a:solidFill>
                                      <a:latin typeface="Cambria Math"/>
                                    </a:rPr>
                                    <m:t>𝑆𝑞</m:t>
                                  </m:r>
                                </m:e>
                                <m:sub>
                                  <m:r>
                                    <a:rPr lang="sv-SE" sz="3200" i="1">
                                      <a:solidFill>
                                        <a:prstClr val="black"/>
                                      </a:solidFill>
                                      <a:latin typeface="Cambria Math" panose="02040503050406030204" pitchFamily="18" charset="0"/>
                                    </a:rPr>
                                    <m:t>𝑖𝑔</m:t>
                                  </m:r>
                                </m:sub>
                              </m:sSub>
                            </m:e>
                          </m:d>
                          <m:r>
                            <a:rPr lang="sv-SE" sz="3200">
                              <a:solidFill>
                                <a:prstClr val="black"/>
                              </a:solidFill>
                              <a:latin typeface="Cambria Math" panose="02040503050406030204" pitchFamily="18" charset="0"/>
                            </a:rPr>
                            <m:t>+</m:t>
                          </m:r>
                          <m:sSub>
                            <m:sSubPr>
                              <m:ctrlPr>
                                <a:rPr lang="sv-SE" sz="3200" i="1" smtClean="0">
                                  <a:solidFill>
                                    <a:prstClr val="black"/>
                                  </a:solidFill>
                                  <a:latin typeface="Cambria Math" panose="02040503050406030204" pitchFamily="18" charset="0"/>
                                </a:rPr>
                              </m:ctrlPr>
                            </m:sSubPr>
                            <m:e>
                              <m:r>
                                <a:rPr lang="sv-SE" sz="3200" i="1">
                                  <a:solidFill>
                                    <a:prstClr val="black"/>
                                  </a:solidFill>
                                  <a:latin typeface="Cambria Math" panose="02040503050406030204" pitchFamily="18" charset="0"/>
                                </a:rPr>
                                <m:t>𝐸</m:t>
                              </m:r>
                            </m:e>
                            <m:sub>
                              <m:r>
                                <a:rPr lang="sv-SE" sz="3200" b="0" i="1" smtClean="0">
                                  <a:solidFill>
                                    <a:prstClr val="black"/>
                                  </a:solidFill>
                                  <a:latin typeface="Cambria Math"/>
                                </a:rPr>
                                <m:t>𝑈𝐶</m:t>
                              </m:r>
                            </m:sub>
                          </m:sSub>
                          <m:d>
                            <m:dPr>
                              <m:ctrlPr>
                                <a:rPr lang="sv-SE" sz="3200" i="1">
                                  <a:solidFill>
                                    <a:prstClr val="black"/>
                                  </a:solidFill>
                                  <a:latin typeface="Cambria Math" panose="02040503050406030204" pitchFamily="18" charset="0"/>
                                </a:rPr>
                              </m:ctrlPr>
                            </m:dPr>
                            <m:e>
                              <m:r>
                                <a:rPr lang="sv-SE" sz="3200">
                                  <a:solidFill>
                                    <a:prstClr val="black"/>
                                  </a:solidFill>
                                  <a:latin typeface="Cambria Math" panose="02040503050406030204" pitchFamily="18" charset="0"/>
                                </a:rPr>
                                <m:t>△</m:t>
                              </m:r>
                              <m:sSub>
                                <m:sSubPr>
                                  <m:ctrlPr>
                                    <a:rPr lang="sv-SE" sz="3200" i="1">
                                      <a:solidFill>
                                        <a:prstClr val="black"/>
                                      </a:solidFill>
                                      <a:latin typeface="Cambria Math" panose="02040503050406030204" pitchFamily="18" charset="0"/>
                                    </a:rPr>
                                  </m:ctrlPr>
                                </m:sSubPr>
                                <m:e>
                                  <m:r>
                                    <a:rPr lang="sv-SE" sz="3200" b="0" i="1" smtClean="0">
                                      <a:solidFill>
                                        <a:prstClr val="black"/>
                                      </a:solidFill>
                                      <a:latin typeface="Cambria Math"/>
                                    </a:rPr>
                                    <m:t>𝑆𝑞</m:t>
                                  </m:r>
                                </m:e>
                                <m:sub>
                                  <m:r>
                                    <a:rPr lang="sv-SE" sz="3200" i="1">
                                      <a:solidFill>
                                        <a:prstClr val="black"/>
                                      </a:solidFill>
                                      <a:latin typeface="Cambria Math" panose="02040503050406030204" pitchFamily="18" charset="0"/>
                                    </a:rPr>
                                    <m:t>𝑖𝑔</m:t>
                                  </m:r>
                                </m:sub>
                              </m:sSub>
                            </m:e>
                          </m:d>
                        </m:e>
                      </m:d>
                    </m:oMath>
                  </m:oMathPara>
                </a14:m>
                <a:endParaRPr lang="sv-SE" sz="3200" dirty="0">
                  <a:solidFill>
                    <a:prstClr val="black"/>
                  </a:solidFill>
                </a:endParaRPr>
              </a:p>
            </p:txBody>
          </p:sp>
        </mc:Choice>
        <mc:Fallback xmlns="">
          <p:sp>
            <p:nvSpPr>
              <p:cNvPr id="8" name="Rektangel 7">
                <a:extLst>
                  <a:ext uri="{FF2B5EF4-FFF2-40B4-BE49-F238E27FC236}">
                    <a16:creationId xmlns="" xmlns:a16="http://schemas.microsoft.com/office/drawing/2014/main" xmlns:a14="http://schemas.microsoft.com/office/drawing/2010/main" id="{BD9ECD1D-8D85-4C35-9BAD-5BE117BC4BEF}"/>
                  </a:ext>
                </a:extLst>
              </p:cNvPr>
              <p:cNvSpPr>
                <a:spLocks noRot="1" noChangeAspect="1" noMove="1" noResize="1" noEditPoints="1" noAdjustHandles="1" noChangeArrowheads="1" noChangeShapeType="1" noTextEdit="1"/>
              </p:cNvSpPr>
              <p:nvPr/>
            </p:nvSpPr>
            <p:spPr>
              <a:xfrm>
                <a:off x="346841" y="5486914"/>
                <a:ext cx="11382704" cy="660052"/>
              </a:xfrm>
              <a:prstGeom prst="rect">
                <a:avLst/>
              </a:prstGeom>
              <a:blipFill rotWithShape="1">
                <a:blip r:embed="rId4"/>
                <a:stretch>
                  <a:fillRect/>
                </a:stretch>
              </a:blipFill>
            </p:spPr>
            <p:txBody>
              <a:bodyPr/>
              <a:lstStyle/>
              <a:p>
                <a:r>
                  <a:rPr lang="sv-SE">
                    <a:noFill/>
                  </a:rPr>
                  <a:t> </a:t>
                </a:r>
              </a:p>
            </p:txBody>
          </p:sp>
        </mc:Fallback>
      </mc:AlternateContent>
      <p:sp>
        <p:nvSpPr>
          <p:cNvPr id="6" name="textruta 5"/>
          <p:cNvSpPr txBox="1"/>
          <p:nvPr/>
        </p:nvSpPr>
        <p:spPr>
          <a:xfrm>
            <a:off x="1797270" y="3108014"/>
            <a:ext cx="2648606" cy="707886"/>
          </a:xfrm>
          <a:prstGeom prst="rect">
            <a:avLst/>
          </a:prstGeom>
          <a:noFill/>
        </p:spPr>
        <p:txBody>
          <a:bodyPr wrap="square" rtlCol="0">
            <a:spAutoFit/>
          </a:bodyPr>
          <a:lstStyle/>
          <a:p>
            <a:r>
              <a:rPr lang="sv-SE" sz="2000" dirty="0" err="1"/>
              <a:t>Collective</a:t>
            </a:r>
            <a:r>
              <a:rPr lang="sv-SE" sz="2000" dirty="0"/>
              <a:t> </a:t>
            </a:r>
            <a:r>
              <a:rPr lang="sv-SE" sz="2000" dirty="0" err="1"/>
              <a:t>level</a:t>
            </a:r>
            <a:r>
              <a:rPr lang="sv-SE" sz="2000" dirty="0"/>
              <a:t> </a:t>
            </a:r>
            <a:r>
              <a:rPr lang="sv-SE" sz="2000" dirty="0" err="1"/>
              <a:t>selection</a:t>
            </a:r>
            <a:endParaRPr lang="sv-SE" sz="2000" dirty="0"/>
          </a:p>
        </p:txBody>
      </p:sp>
      <p:sp>
        <p:nvSpPr>
          <p:cNvPr id="9" name="textruta 8"/>
          <p:cNvSpPr txBox="1"/>
          <p:nvPr/>
        </p:nvSpPr>
        <p:spPr>
          <a:xfrm>
            <a:off x="5323490" y="3114739"/>
            <a:ext cx="2648606" cy="707886"/>
          </a:xfrm>
          <a:prstGeom prst="rect">
            <a:avLst/>
          </a:prstGeom>
          <a:noFill/>
        </p:spPr>
        <p:txBody>
          <a:bodyPr wrap="square" rtlCol="0">
            <a:spAutoFit/>
          </a:bodyPr>
          <a:lstStyle/>
          <a:p>
            <a:r>
              <a:rPr lang="sv-SE" sz="2000" dirty="0" err="1"/>
              <a:t>Individual</a:t>
            </a:r>
            <a:r>
              <a:rPr lang="sv-SE" sz="2000" dirty="0"/>
              <a:t> </a:t>
            </a:r>
            <a:r>
              <a:rPr lang="sv-SE" sz="2000" dirty="0" err="1"/>
              <a:t>level</a:t>
            </a:r>
            <a:r>
              <a:rPr lang="sv-SE" sz="2000" dirty="0"/>
              <a:t> </a:t>
            </a:r>
            <a:r>
              <a:rPr lang="sv-SE" sz="2000" dirty="0" err="1"/>
              <a:t>selection</a:t>
            </a:r>
            <a:endParaRPr lang="sv-SE" sz="2000" dirty="0"/>
          </a:p>
        </p:txBody>
      </p:sp>
      <p:sp>
        <p:nvSpPr>
          <p:cNvPr id="10" name="textruta 9"/>
          <p:cNvSpPr txBox="1"/>
          <p:nvPr/>
        </p:nvSpPr>
        <p:spPr>
          <a:xfrm>
            <a:off x="8424041" y="3118416"/>
            <a:ext cx="3305504" cy="1015663"/>
          </a:xfrm>
          <a:prstGeom prst="rect">
            <a:avLst/>
          </a:prstGeom>
          <a:noFill/>
        </p:spPr>
        <p:txBody>
          <a:bodyPr wrap="square" rtlCol="0">
            <a:spAutoFit/>
          </a:bodyPr>
          <a:lstStyle/>
          <a:p>
            <a:r>
              <a:rPr lang="sv-SE" sz="2000" dirty="0"/>
              <a:t>Transmission bias </a:t>
            </a:r>
            <a:r>
              <a:rPr lang="sv-SE" sz="2000" dirty="0" err="1"/>
              <a:t>due</a:t>
            </a:r>
            <a:r>
              <a:rPr lang="sv-SE" sz="2000" dirty="0"/>
              <a:t> </a:t>
            </a:r>
            <a:r>
              <a:rPr lang="sv-SE" sz="2000" dirty="0" err="1"/>
              <a:t>to</a:t>
            </a:r>
            <a:r>
              <a:rPr lang="sv-SE" sz="2000" dirty="0"/>
              <a:t> </a:t>
            </a:r>
            <a:r>
              <a:rPr lang="sv-SE" sz="2000" dirty="0" err="1"/>
              <a:t>group</a:t>
            </a:r>
            <a:r>
              <a:rPr lang="sv-SE" sz="2000" dirty="0"/>
              <a:t> </a:t>
            </a:r>
            <a:r>
              <a:rPr lang="sv-SE" sz="2000" dirty="0" err="1"/>
              <a:t>psychological</a:t>
            </a:r>
            <a:r>
              <a:rPr lang="sv-SE" sz="2000" dirty="0"/>
              <a:t> </a:t>
            </a:r>
            <a:r>
              <a:rPr lang="sv-SE" sz="2000" dirty="0" err="1"/>
              <a:t>mechanisms</a:t>
            </a:r>
            <a:endParaRPr lang="sv-SE" sz="2000" dirty="0"/>
          </a:p>
        </p:txBody>
      </p:sp>
      <p:cxnSp>
        <p:nvCxnSpPr>
          <p:cNvPr id="12" name="Rak pil 11"/>
          <p:cNvCxnSpPr/>
          <p:nvPr/>
        </p:nvCxnSpPr>
        <p:spPr>
          <a:xfrm flipH="1">
            <a:off x="2774731" y="2522483"/>
            <a:ext cx="1008993" cy="47296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 name="Rak pil 13"/>
          <p:cNvCxnSpPr>
            <a:stCxn id="5" idx="2"/>
          </p:cNvCxnSpPr>
          <p:nvPr/>
        </p:nvCxnSpPr>
        <p:spPr>
          <a:xfrm>
            <a:off x="6211614" y="2385055"/>
            <a:ext cx="0" cy="61039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Rak pil 15"/>
          <p:cNvCxnSpPr/>
          <p:nvPr/>
        </p:nvCxnSpPr>
        <p:spPr>
          <a:xfrm>
            <a:off x="9758855" y="2522483"/>
            <a:ext cx="0" cy="47296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7" name="textruta 16"/>
          <p:cNvSpPr txBox="1"/>
          <p:nvPr/>
        </p:nvSpPr>
        <p:spPr>
          <a:xfrm>
            <a:off x="709448" y="4861751"/>
            <a:ext cx="10657489" cy="400110"/>
          </a:xfrm>
          <a:prstGeom prst="rect">
            <a:avLst/>
          </a:prstGeom>
          <a:noFill/>
        </p:spPr>
        <p:txBody>
          <a:bodyPr wrap="square" rtlCol="0">
            <a:spAutoFit/>
          </a:bodyPr>
          <a:lstStyle/>
          <a:p>
            <a:r>
              <a:rPr lang="sv-SE" sz="2000" b="1" dirty="0" err="1"/>
              <a:t>I.e</a:t>
            </a:r>
            <a:r>
              <a:rPr lang="sv-SE" sz="2000" b="1" dirty="0"/>
              <a:t>: Do </a:t>
            </a:r>
            <a:r>
              <a:rPr lang="sv-SE" sz="2000" b="1" dirty="0" err="1"/>
              <a:t>you</a:t>
            </a:r>
            <a:r>
              <a:rPr lang="sv-SE" sz="2000" b="1" dirty="0"/>
              <a:t> get </a:t>
            </a:r>
            <a:r>
              <a:rPr lang="sv-SE" sz="2000" b="1" dirty="0" err="1"/>
              <a:t>rewarded</a:t>
            </a:r>
            <a:r>
              <a:rPr lang="sv-SE" sz="2000" b="1" dirty="0"/>
              <a:t> for </a:t>
            </a:r>
            <a:r>
              <a:rPr lang="sv-SE" sz="2000" b="1" dirty="0" err="1"/>
              <a:t>contributing</a:t>
            </a:r>
            <a:r>
              <a:rPr lang="sv-SE" sz="2000" b="1" dirty="0"/>
              <a:t> </a:t>
            </a:r>
            <a:r>
              <a:rPr lang="sv-SE" sz="2000" b="1" dirty="0" err="1"/>
              <a:t>to</a:t>
            </a:r>
            <a:r>
              <a:rPr lang="sv-SE" sz="2000" b="1" dirty="0"/>
              <a:t> </a:t>
            </a:r>
            <a:r>
              <a:rPr lang="sv-SE" sz="2000" b="1" dirty="0" err="1"/>
              <a:t>increased</a:t>
            </a:r>
            <a:r>
              <a:rPr lang="sv-SE" sz="2000" b="1" dirty="0"/>
              <a:t> patient </a:t>
            </a:r>
            <a:r>
              <a:rPr lang="sv-SE" sz="2000" b="1" dirty="0" err="1"/>
              <a:t>turnover</a:t>
            </a:r>
            <a:r>
              <a:rPr lang="sv-SE" sz="2000" b="1" dirty="0"/>
              <a:t> in </a:t>
            </a:r>
            <a:r>
              <a:rPr lang="sv-SE" sz="2000" b="1" dirty="0" err="1"/>
              <a:t>this</a:t>
            </a:r>
            <a:r>
              <a:rPr lang="sv-SE" sz="2000" b="1" dirty="0"/>
              <a:t> organisation?</a:t>
            </a:r>
          </a:p>
        </p:txBody>
      </p:sp>
    </p:spTree>
    <p:custDataLst>
      <p:tags r:id="rId1"/>
    </p:custDataLst>
    <p:extLst>
      <p:ext uri="{BB962C8B-B14F-4D97-AF65-F5344CB8AC3E}">
        <p14:creationId xmlns:p14="http://schemas.microsoft.com/office/powerpoint/2010/main" val="973017463"/>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normAutofit/>
          </a:bodyPr>
          <a:lstStyle/>
          <a:p>
            <a:r>
              <a:rPr lang="sv-SE" sz="2400" dirty="0"/>
              <a:t>The (non)</a:t>
            </a:r>
            <a:r>
              <a:rPr lang="sv-SE" sz="2400" dirty="0" err="1"/>
              <a:t>spread</a:t>
            </a:r>
            <a:r>
              <a:rPr lang="sv-SE" sz="2400" dirty="0"/>
              <a:t> </a:t>
            </a:r>
            <a:r>
              <a:rPr lang="sv-SE" sz="2400" dirty="0" err="1"/>
              <a:t>of</a:t>
            </a:r>
            <a:r>
              <a:rPr lang="sv-SE" sz="2400" dirty="0"/>
              <a:t> altruism/</a:t>
            </a:r>
            <a:r>
              <a:rPr lang="sv-SE" sz="2400" dirty="0" err="1"/>
              <a:t>cooperation</a:t>
            </a:r>
            <a:r>
              <a:rPr lang="sv-SE" sz="2400" dirty="0"/>
              <a:t> in the CPR:</a:t>
            </a:r>
          </a:p>
        </p:txBody>
      </p:sp>
      <mc:AlternateContent xmlns:mc="http://schemas.openxmlformats.org/markup-compatibility/2006" xmlns:a14="http://schemas.microsoft.com/office/drawing/2010/main">
        <mc:Choice Requires="a14">
          <p:sp>
            <p:nvSpPr>
              <p:cNvPr id="4" name="textruta 3"/>
              <p:cNvSpPr txBox="1"/>
              <p:nvPr/>
            </p:nvSpPr>
            <p:spPr>
              <a:xfrm>
                <a:off x="1658653" y="3307564"/>
                <a:ext cx="8987717" cy="858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sv-SE" sz="2400" i="1">
                              <a:solidFill>
                                <a:prstClr val="black"/>
                              </a:solidFill>
                              <a:latin typeface="Cambria Math" panose="02040503050406030204" pitchFamily="18" charset="0"/>
                            </a:rPr>
                          </m:ctrlPr>
                        </m:fPr>
                        <m:num>
                          <m:r>
                            <a:rPr lang="sv-SE" sz="2400" i="1">
                              <a:solidFill>
                                <a:prstClr val="black"/>
                              </a:solidFill>
                              <a:latin typeface="Cambria Math"/>
                            </a:rPr>
                            <m:t>𝐵𝑒𝑡𝑤𝑒𝑒𝑛</m:t>
                          </m:r>
                          <m:r>
                            <a:rPr lang="sv-SE" sz="2400" i="1">
                              <a:solidFill>
                                <a:prstClr val="black"/>
                              </a:solidFill>
                              <a:latin typeface="Cambria Math"/>
                            </a:rPr>
                            <m:t>−</m:t>
                          </m:r>
                          <m:r>
                            <a:rPr lang="sv-SE" sz="2400" i="1">
                              <a:solidFill>
                                <a:prstClr val="black"/>
                              </a:solidFill>
                              <a:latin typeface="Cambria Math"/>
                            </a:rPr>
                            <m:t>𝑔𝑟𝑜𝑢𝑝</m:t>
                          </m:r>
                          <m:r>
                            <a:rPr lang="sv-SE" sz="2400" i="1">
                              <a:solidFill>
                                <a:prstClr val="black"/>
                              </a:solidFill>
                              <a:latin typeface="Cambria Math"/>
                            </a:rPr>
                            <m:t> </m:t>
                          </m:r>
                          <m:r>
                            <a:rPr lang="sv-SE" sz="2400" i="1">
                              <a:solidFill>
                                <a:prstClr val="black"/>
                              </a:solidFill>
                              <a:latin typeface="Cambria Math"/>
                            </a:rPr>
                            <m:t>𝑣𝑎𝑟𝑖𝑎𝑛𝑐𝑒</m:t>
                          </m:r>
                        </m:num>
                        <m:den>
                          <m:r>
                            <a:rPr lang="sv-SE" sz="2400" i="1">
                              <a:solidFill>
                                <a:prstClr val="black"/>
                              </a:solidFill>
                              <a:latin typeface="Cambria Math"/>
                            </a:rPr>
                            <m:t>𝑊𝑖𝑡h𝑖𝑛</m:t>
                          </m:r>
                          <m:r>
                            <a:rPr lang="sv-SE" sz="2400" i="1">
                              <a:solidFill>
                                <a:prstClr val="black"/>
                              </a:solidFill>
                              <a:latin typeface="Cambria Math"/>
                            </a:rPr>
                            <m:t>−</m:t>
                          </m:r>
                          <m:r>
                            <a:rPr lang="sv-SE" sz="2400" i="1">
                              <a:solidFill>
                                <a:prstClr val="black"/>
                              </a:solidFill>
                              <a:latin typeface="Cambria Math"/>
                            </a:rPr>
                            <m:t>𝑔𝑟𝑜𝑢𝑝</m:t>
                          </m:r>
                          <m:r>
                            <a:rPr lang="sv-SE" sz="2400" i="1">
                              <a:solidFill>
                                <a:prstClr val="black"/>
                              </a:solidFill>
                              <a:latin typeface="Cambria Math"/>
                            </a:rPr>
                            <m:t> </m:t>
                          </m:r>
                          <m:r>
                            <a:rPr lang="sv-SE" sz="2400" i="1">
                              <a:solidFill>
                                <a:prstClr val="black"/>
                              </a:solidFill>
                              <a:latin typeface="Cambria Math"/>
                            </a:rPr>
                            <m:t>𝑣𝑎𝑟𝑖𝑎𝑛𝑐𝑒</m:t>
                          </m:r>
                        </m:den>
                      </m:f>
                      <m:r>
                        <a:rPr lang="sv-SE" sz="2400" i="1">
                          <a:solidFill>
                            <a:prstClr val="black"/>
                          </a:solidFill>
                          <a:latin typeface="Cambria Math"/>
                        </a:rPr>
                        <m:t>&gt;</m:t>
                      </m:r>
                      <m:f>
                        <m:fPr>
                          <m:ctrlPr>
                            <a:rPr lang="sv-SE" sz="2400" i="1">
                              <a:solidFill>
                                <a:prstClr val="black"/>
                              </a:solidFill>
                              <a:latin typeface="Cambria Math" panose="02040503050406030204" pitchFamily="18" charset="0"/>
                            </a:rPr>
                          </m:ctrlPr>
                        </m:fPr>
                        <m:num>
                          <m:r>
                            <a:rPr lang="sv-SE" sz="2400" i="1">
                              <a:solidFill>
                                <a:prstClr val="black"/>
                              </a:solidFill>
                              <a:latin typeface="Cambria Math"/>
                            </a:rPr>
                            <m:t>𝑆𝑒𝑙𝑒𝑐𝑡𝑖𝑜𝑛</m:t>
                          </m:r>
                          <m:r>
                            <a:rPr lang="sv-SE" sz="2400" i="1">
                              <a:solidFill>
                                <a:prstClr val="black"/>
                              </a:solidFill>
                              <a:latin typeface="Cambria Math"/>
                            </a:rPr>
                            <m:t> </m:t>
                          </m:r>
                          <m:r>
                            <a:rPr lang="sv-SE" sz="2400" i="1">
                              <a:solidFill>
                                <a:prstClr val="black"/>
                              </a:solidFill>
                              <a:latin typeface="Cambria Math"/>
                            </a:rPr>
                            <m:t>𝑠𝑡𝑟𝑒𝑛𝑔𝑡h</m:t>
                          </m:r>
                          <m:r>
                            <a:rPr lang="sv-SE" sz="2400" i="1">
                              <a:solidFill>
                                <a:prstClr val="black"/>
                              </a:solidFill>
                              <a:latin typeface="Cambria Math"/>
                            </a:rPr>
                            <m:t> </m:t>
                          </m:r>
                          <m:r>
                            <a:rPr lang="sv-SE" sz="2400" i="1">
                              <a:solidFill>
                                <a:prstClr val="black"/>
                              </a:solidFill>
                              <a:latin typeface="Cambria Math"/>
                            </a:rPr>
                            <m:t>𝑜𝑛</m:t>
                          </m:r>
                          <m:r>
                            <a:rPr lang="sv-SE" sz="2400" i="1">
                              <a:solidFill>
                                <a:prstClr val="black"/>
                              </a:solidFill>
                              <a:latin typeface="Cambria Math"/>
                            </a:rPr>
                            <m:t> </m:t>
                          </m:r>
                          <m:r>
                            <a:rPr lang="sv-SE" sz="2400" i="1">
                              <a:solidFill>
                                <a:prstClr val="black"/>
                              </a:solidFill>
                              <a:latin typeface="Cambria Math"/>
                            </a:rPr>
                            <m:t>𝑖𝑛𝑑𝑖𝑣𝑖𝑑𝑢𝑎𝑙𝑠</m:t>
                          </m:r>
                        </m:num>
                        <m:den>
                          <m:r>
                            <a:rPr lang="sv-SE" sz="2400" i="1">
                              <a:solidFill>
                                <a:prstClr val="black"/>
                              </a:solidFill>
                              <a:latin typeface="Cambria Math"/>
                            </a:rPr>
                            <m:t>𝑆𝑒𝑙𝑒𝑐𝑡𝑖𝑜𝑛</m:t>
                          </m:r>
                          <m:r>
                            <a:rPr lang="sv-SE" sz="2400" i="1">
                              <a:solidFill>
                                <a:prstClr val="black"/>
                              </a:solidFill>
                              <a:latin typeface="Cambria Math"/>
                            </a:rPr>
                            <m:t> </m:t>
                          </m:r>
                          <m:r>
                            <a:rPr lang="sv-SE" sz="2400" i="1">
                              <a:solidFill>
                                <a:prstClr val="black"/>
                              </a:solidFill>
                              <a:latin typeface="Cambria Math"/>
                            </a:rPr>
                            <m:t>𝑠𝑡𝑟𝑒𝑛𝑔𝑡h</m:t>
                          </m:r>
                          <m:r>
                            <a:rPr lang="sv-SE" sz="2400" i="1">
                              <a:solidFill>
                                <a:prstClr val="black"/>
                              </a:solidFill>
                              <a:latin typeface="Cambria Math"/>
                            </a:rPr>
                            <m:t> </m:t>
                          </m:r>
                          <m:r>
                            <a:rPr lang="sv-SE" sz="2400" i="1">
                              <a:solidFill>
                                <a:prstClr val="black"/>
                              </a:solidFill>
                              <a:latin typeface="Cambria Math"/>
                            </a:rPr>
                            <m:t>𝑜𝑛</m:t>
                          </m:r>
                          <m:r>
                            <a:rPr lang="sv-SE" sz="2400" i="1">
                              <a:solidFill>
                                <a:prstClr val="black"/>
                              </a:solidFill>
                              <a:latin typeface="Cambria Math"/>
                            </a:rPr>
                            <m:t> </m:t>
                          </m:r>
                          <m:r>
                            <a:rPr lang="sv-SE" sz="2400" i="1">
                              <a:solidFill>
                                <a:prstClr val="black"/>
                              </a:solidFill>
                              <a:latin typeface="Cambria Math"/>
                            </a:rPr>
                            <m:t>𝑔𝑟𝑜𝑢𝑝𝑠</m:t>
                          </m:r>
                        </m:den>
                      </m:f>
                    </m:oMath>
                  </m:oMathPara>
                </a14:m>
                <a:endParaRPr lang="sv-SE" sz="2400" dirty="0">
                  <a:solidFill>
                    <a:prstClr val="black"/>
                  </a:solidFill>
                </a:endParaRPr>
              </a:p>
            </p:txBody>
          </p:sp>
        </mc:Choice>
        <mc:Fallback xmlns="">
          <p:sp>
            <p:nvSpPr>
              <p:cNvPr id="4" name="textruta 3"/>
              <p:cNvSpPr txBox="1">
                <a:spLocks noRot="1" noChangeAspect="1" noMove="1" noResize="1" noEditPoints="1" noAdjustHandles="1" noChangeArrowheads="1" noChangeShapeType="1" noTextEdit="1"/>
              </p:cNvSpPr>
              <p:nvPr/>
            </p:nvSpPr>
            <p:spPr>
              <a:xfrm>
                <a:off x="1658653" y="3307564"/>
                <a:ext cx="8987717" cy="858377"/>
              </a:xfrm>
              <a:prstGeom prst="rect">
                <a:avLst/>
              </a:prstGeom>
              <a:blipFill>
                <a:blip r:embed="rId4"/>
                <a:stretch>
                  <a:fillRect/>
                </a:stretch>
              </a:blipFill>
            </p:spPr>
            <p:txBody>
              <a:bodyPr/>
              <a:lstStyle/>
              <a:p>
                <a:r>
                  <a:rPr lang="sv-SE">
                    <a:noFill/>
                  </a:rPr>
                  <a:t> </a:t>
                </a:r>
              </a:p>
            </p:txBody>
          </p:sp>
        </mc:Fallback>
      </mc:AlternateContent>
      <p:sp>
        <p:nvSpPr>
          <p:cNvPr id="5" name="textruta 4"/>
          <p:cNvSpPr txBox="1"/>
          <p:nvPr/>
        </p:nvSpPr>
        <p:spPr>
          <a:xfrm>
            <a:off x="6258313" y="2235049"/>
            <a:ext cx="3888433" cy="461665"/>
          </a:xfrm>
          <a:prstGeom prst="rect">
            <a:avLst/>
          </a:prstGeom>
          <a:noFill/>
          <a:ln>
            <a:solidFill>
              <a:schemeClr val="accent1"/>
            </a:solidFill>
          </a:ln>
        </p:spPr>
        <p:txBody>
          <a:bodyPr wrap="square" rtlCol="0">
            <a:spAutoFit/>
          </a:bodyPr>
          <a:lstStyle/>
          <a:p>
            <a:r>
              <a:rPr lang="sv-SE" sz="1200" b="1" dirty="0" err="1">
                <a:solidFill>
                  <a:prstClr val="black"/>
                </a:solidFill>
              </a:rPr>
              <a:t>Costs</a:t>
            </a:r>
            <a:r>
              <a:rPr lang="sv-SE" sz="1200" b="1" dirty="0">
                <a:solidFill>
                  <a:prstClr val="black"/>
                </a:solidFill>
              </a:rPr>
              <a:t> for </a:t>
            </a:r>
            <a:r>
              <a:rPr lang="sv-SE" sz="1200" b="1" dirty="0" err="1">
                <a:solidFill>
                  <a:prstClr val="black"/>
                </a:solidFill>
              </a:rPr>
              <a:t>engaging</a:t>
            </a:r>
            <a:r>
              <a:rPr lang="sv-SE" sz="1200" b="1" dirty="0">
                <a:solidFill>
                  <a:prstClr val="black"/>
                </a:solidFill>
              </a:rPr>
              <a:t> in </a:t>
            </a:r>
            <a:r>
              <a:rPr lang="sv-SE" sz="1200" b="1" dirty="0" err="1">
                <a:solidFill>
                  <a:prstClr val="black"/>
                </a:solidFill>
              </a:rPr>
              <a:t>cooperative</a:t>
            </a:r>
            <a:r>
              <a:rPr lang="sv-SE" sz="1200" b="1" dirty="0">
                <a:solidFill>
                  <a:prstClr val="black"/>
                </a:solidFill>
              </a:rPr>
              <a:t> </a:t>
            </a:r>
            <a:r>
              <a:rPr lang="sv-SE" sz="1200" b="1" dirty="0" err="1">
                <a:solidFill>
                  <a:prstClr val="black"/>
                </a:solidFill>
              </a:rPr>
              <a:t>behaviors</a:t>
            </a:r>
            <a:r>
              <a:rPr lang="sv-SE" sz="1200" b="1" dirty="0">
                <a:solidFill>
                  <a:prstClr val="black"/>
                </a:solidFill>
              </a:rPr>
              <a:t>, </a:t>
            </a:r>
            <a:r>
              <a:rPr lang="sv-SE" sz="1200" b="1" dirty="0" err="1">
                <a:solidFill>
                  <a:prstClr val="black"/>
                </a:solidFill>
              </a:rPr>
              <a:t>selection</a:t>
            </a:r>
            <a:r>
              <a:rPr lang="sv-SE" sz="1200" b="1" dirty="0">
                <a:solidFill>
                  <a:prstClr val="black"/>
                </a:solidFill>
              </a:rPr>
              <a:t> </a:t>
            </a:r>
            <a:r>
              <a:rPr lang="sv-SE" sz="1200" b="1" dirty="0" err="1">
                <a:solidFill>
                  <a:prstClr val="black"/>
                </a:solidFill>
              </a:rPr>
              <a:t>between</a:t>
            </a:r>
            <a:r>
              <a:rPr lang="sv-SE" sz="1200" b="1" dirty="0">
                <a:solidFill>
                  <a:prstClr val="black"/>
                </a:solidFill>
              </a:rPr>
              <a:t> </a:t>
            </a:r>
            <a:r>
              <a:rPr lang="sv-SE" sz="1200" b="1" dirty="0" err="1">
                <a:solidFill>
                  <a:prstClr val="black"/>
                </a:solidFill>
              </a:rPr>
              <a:t>individuals</a:t>
            </a:r>
            <a:endParaRPr lang="sv-SE" sz="1200" b="1" dirty="0">
              <a:solidFill>
                <a:prstClr val="black"/>
              </a:solidFill>
            </a:endParaRPr>
          </a:p>
        </p:txBody>
      </p:sp>
      <p:sp>
        <p:nvSpPr>
          <p:cNvPr id="6" name="textruta 5"/>
          <p:cNvSpPr txBox="1"/>
          <p:nvPr/>
        </p:nvSpPr>
        <p:spPr>
          <a:xfrm>
            <a:off x="6061329" y="4505316"/>
            <a:ext cx="4054991" cy="276999"/>
          </a:xfrm>
          <a:prstGeom prst="rect">
            <a:avLst/>
          </a:prstGeom>
          <a:noFill/>
          <a:ln>
            <a:solidFill>
              <a:schemeClr val="accent1"/>
            </a:solidFill>
          </a:ln>
        </p:spPr>
        <p:txBody>
          <a:bodyPr wrap="square" rtlCol="0">
            <a:spAutoFit/>
          </a:bodyPr>
          <a:lstStyle/>
          <a:p>
            <a:r>
              <a:rPr lang="sv-SE" sz="1200" b="1" dirty="0" err="1">
                <a:solidFill>
                  <a:prstClr val="black"/>
                </a:solidFill>
              </a:rPr>
              <a:t>Costs</a:t>
            </a:r>
            <a:r>
              <a:rPr lang="sv-SE" sz="1200" b="1" dirty="0">
                <a:solidFill>
                  <a:prstClr val="black"/>
                </a:solidFill>
              </a:rPr>
              <a:t> for </a:t>
            </a:r>
            <a:r>
              <a:rPr lang="sv-SE" sz="1200" b="1" dirty="0" err="1">
                <a:solidFill>
                  <a:prstClr val="black"/>
                </a:solidFill>
              </a:rPr>
              <a:t>free</a:t>
            </a:r>
            <a:r>
              <a:rPr lang="sv-SE" sz="1200" b="1" dirty="0">
                <a:solidFill>
                  <a:prstClr val="black"/>
                </a:solidFill>
              </a:rPr>
              <a:t> </a:t>
            </a:r>
            <a:r>
              <a:rPr lang="sv-SE" sz="1200" b="1" dirty="0" err="1">
                <a:solidFill>
                  <a:prstClr val="black"/>
                </a:solidFill>
              </a:rPr>
              <a:t>riding</a:t>
            </a:r>
            <a:r>
              <a:rPr lang="sv-SE" sz="1200" b="1" dirty="0">
                <a:solidFill>
                  <a:prstClr val="black"/>
                </a:solidFill>
              </a:rPr>
              <a:t>, </a:t>
            </a:r>
            <a:r>
              <a:rPr lang="sv-SE" sz="1200" b="1" dirty="0" err="1">
                <a:solidFill>
                  <a:prstClr val="black"/>
                </a:solidFill>
              </a:rPr>
              <a:t>selection</a:t>
            </a:r>
            <a:r>
              <a:rPr lang="sv-SE" sz="1200" b="1" dirty="0">
                <a:solidFill>
                  <a:prstClr val="black"/>
                </a:solidFill>
              </a:rPr>
              <a:t> </a:t>
            </a:r>
            <a:r>
              <a:rPr lang="sv-SE" sz="1200" b="1" dirty="0" err="1">
                <a:solidFill>
                  <a:prstClr val="black"/>
                </a:solidFill>
              </a:rPr>
              <a:t>between</a:t>
            </a:r>
            <a:r>
              <a:rPr lang="sv-SE" sz="1200" b="1" dirty="0">
                <a:solidFill>
                  <a:prstClr val="black"/>
                </a:solidFill>
              </a:rPr>
              <a:t> </a:t>
            </a:r>
            <a:r>
              <a:rPr lang="sv-SE" sz="1200" b="1" dirty="0" err="1">
                <a:solidFill>
                  <a:prstClr val="black"/>
                </a:solidFill>
              </a:rPr>
              <a:t>groups</a:t>
            </a:r>
            <a:endParaRPr lang="sv-SE" sz="1200" b="1" dirty="0">
              <a:solidFill>
                <a:prstClr val="black"/>
              </a:solidFill>
            </a:endParaRPr>
          </a:p>
        </p:txBody>
      </p:sp>
      <p:cxnSp>
        <p:nvCxnSpPr>
          <p:cNvPr id="7" name="Rak pil 6"/>
          <p:cNvCxnSpPr>
            <a:stCxn id="5" idx="2"/>
          </p:cNvCxnSpPr>
          <p:nvPr/>
        </p:nvCxnSpPr>
        <p:spPr>
          <a:xfrm>
            <a:off x="8202529" y="2696714"/>
            <a:ext cx="0" cy="42567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 name="Rak pil 7"/>
          <p:cNvCxnSpPr>
            <a:cxnSpLocks/>
            <a:stCxn id="6" idx="0"/>
          </p:cNvCxnSpPr>
          <p:nvPr/>
        </p:nvCxnSpPr>
        <p:spPr>
          <a:xfrm flipV="1">
            <a:off x="8088824" y="4218315"/>
            <a:ext cx="0" cy="287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9" name="textruta 8"/>
          <p:cNvSpPr txBox="1"/>
          <p:nvPr/>
        </p:nvSpPr>
        <p:spPr>
          <a:xfrm>
            <a:off x="1923020" y="2240282"/>
            <a:ext cx="3816424" cy="461665"/>
          </a:xfrm>
          <a:prstGeom prst="rect">
            <a:avLst/>
          </a:prstGeom>
          <a:noFill/>
          <a:ln>
            <a:solidFill>
              <a:schemeClr val="accent1"/>
            </a:solidFill>
          </a:ln>
        </p:spPr>
        <p:txBody>
          <a:bodyPr wrap="square" rtlCol="0">
            <a:spAutoFit/>
          </a:bodyPr>
          <a:lstStyle/>
          <a:p>
            <a:r>
              <a:rPr lang="sv-SE" sz="1200" b="1" dirty="0" err="1">
                <a:solidFill>
                  <a:prstClr val="black"/>
                </a:solidFill>
              </a:rPr>
              <a:t>Dissimilarities</a:t>
            </a:r>
            <a:r>
              <a:rPr lang="sv-SE" sz="1200" b="1" dirty="0">
                <a:solidFill>
                  <a:prstClr val="black"/>
                </a:solidFill>
              </a:rPr>
              <a:t> </a:t>
            </a:r>
            <a:r>
              <a:rPr lang="sv-SE" sz="1200" b="1" dirty="0" err="1">
                <a:solidFill>
                  <a:prstClr val="black"/>
                </a:solidFill>
              </a:rPr>
              <a:t>between</a:t>
            </a:r>
            <a:r>
              <a:rPr lang="sv-SE" sz="1200" b="1" dirty="0">
                <a:solidFill>
                  <a:prstClr val="black"/>
                </a:solidFill>
              </a:rPr>
              <a:t> </a:t>
            </a:r>
            <a:r>
              <a:rPr lang="sv-SE" sz="1200" b="1" dirty="0" err="1">
                <a:solidFill>
                  <a:prstClr val="black"/>
                </a:solidFill>
              </a:rPr>
              <a:t>groups</a:t>
            </a:r>
            <a:r>
              <a:rPr lang="sv-SE" sz="1200" b="1" dirty="0">
                <a:solidFill>
                  <a:prstClr val="black"/>
                </a:solidFill>
              </a:rPr>
              <a:t> </a:t>
            </a:r>
            <a:r>
              <a:rPr lang="sv-SE" sz="1200" b="1" dirty="0" err="1">
                <a:solidFill>
                  <a:prstClr val="black"/>
                </a:solidFill>
              </a:rPr>
              <a:t>with</a:t>
            </a:r>
            <a:r>
              <a:rPr lang="sv-SE" sz="1200" b="1" dirty="0">
                <a:solidFill>
                  <a:prstClr val="black"/>
                </a:solidFill>
              </a:rPr>
              <a:t> </a:t>
            </a:r>
            <a:r>
              <a:rPr lang="sv-SE" sz="1200" b="1" dirty="0" err="1">
                <a:solidFill>
                  <a:prstClr val="black"/>
                </a:solidFill>
              </a:rPr>
              <a:t>regard</a:t>
            </a:r>
            <a:r>
              <a:rPr lang="sv-SE" sz="1200" b="1" dirty="0">
                <a:solidFill>
                  <a:prstClr val="black"/>
                </a:solidFill>
              </a:rPr>
              <a:t> </a:t>
            </a:r>
            <a:r>
              <a:rPr lang="sv-SE" sz="1200" b="1" dirty="0" err="1">
                <a:solidFill>
                  <a:prstClr val="black"/>
                </a:solidFill>
              </a:rPr>
              <a:t>to</a:t>
            </a:r>
            <a:r>
              <a:rPr lang="sv-SE" sz="1200" b="1" dirty="0">
                <a:solidFill>
                  <a:prstClr val="black"/>
                </a:solidFill>
              </a:rPr>
              <a:t> mix </a:t>
            </a:r>
            <a:r>
              <a:rPr lang="sv-SE" sz="1200" b="1" dirty="0" err="1">
                <a:solidFill>
                  <a:prstClr val="black"/>
                </a:solidFill>
              </a:rPr>
              <a:t>of</a:t>
            </a:r>
            <a:r>
              <a:rPr lang="sv-SE" sz="1200" b="1" dirty="0">
                <a:solidFill>
                  <a:prstClr val="black"/>
                </a:solidFill>
              </a:rPr>
              <a:t> </a:t>
            </a:r>
            <a:r>
              <a:rPr lang="sv-SE" sz="1200" b="1" dirty="0" err="1">
                <a:solidFill>
                  <a:prstClr val="black"/>
                </a:solidFill>
              </a:rPr>
              <a:t>cooperators</a:t>
            </a:r>
            <a:r>
              <a:rPr lang="sv-SE" sz="1200" b="1" dirty="0">
                <a:solidFill>
                  <a:prstClr val="black"/>
                </a:solidFill>
              </a:rPr>
              <a:t> vs </a:t>
            </a:r>
            <a:r>
              <a:rPr lang="sv-SE" sz="1200" b="1" dirty="0" err="1">
                <a:solidFill>
                  <a:prstClr val="black"/>
                </a:solidFill>
              </a:rPr>
              <a:t>free</a:t>
            </a:r>
            <a:r>
              <a:rPr lang="sv-SE" sz="1200" b="1" dirty="0">
                <a:solidFill>
                  <a:prstClr val="black"/>
                </a:solidFill>
              </a:rPr>
              <a:t> </a:t>
            </a:r>
            <a:r>
              <a:rPr lang="sv-SE" sz="1200" b="1" dirty="0" err="1">
                <a:solidFill>
                  <a:prstClr val="black"/>
                </a:solidFill>
              </a:rPr>
              <a:t>riders</a:t>
            </a:r>
            <a:endParaRPr lang="sv-SE" sz="1200" b="1" dirty="0">
              <a:solidFill>
                <a:prstClr val="black"/>
              </a:solidFill>
            </a:endParaRPr>
          </a:p>
        </p:txBody>
      </p:sp>
      <p:sp>
        <p:nvSpPr>
          <p:cNvPr id="10" name="textruta 9"/>
          <p:cNvSpPr txBox="1"/>
          <p:nvPr/>
        </p:nvSpPr>
        <p:spPr>
          <a:xfrm>
            <a:off x="2067036" y="4528866"/>
            <a:ext cx="3528392" cy="461665"/>
          </a:xfrm>
          <a:prstGeom prst="rect">
            <a:avLst/>
          </a:prstGeom>
          <a:noFill/>
          <a:ln>
            <a:solidFill>
              <a:schemeClr val="accent1"/>
            </a:solidFill>
          </a:ln>
        </p:spPr>
        <p:txBody>
          <a:bodyPr wrap="square" rtlCol="0">
            <a:spAutoFit/>
          </a:bodyPr>
          <a:lstStyle/>
          <a:p>
            <a:r>
              <a:rPr lang="sv-SE" sz="1200" b="1" dirty="0" err="1">
                <a:solidFill>
                  <a:prstClr val="black"/>
                </a:solidFill>
              </a:rPr>
              <a:t>Within</a:t>
            </a:r>
            <a:r>
              <a:rPr lang="sv-SE" sz="1200" b="1" dirty="0">
                <a:solidFill>
                  <a:prstClr val="black"/>
                </a:solidFill>
              </a:rPr>
              <a:t> </a:t>
            </a:r>
            <a:r>
              <a:rPr lang="sv-SE" sz="1200" b="1" dirty="0" err="1">
                <a:solidFill>
                  <a:prstClr val="black"/>
                </a:solidFill>
              </a:rPr>
              <a:t>group</a:t>
            </a:r>
            <a:r>
              <a:rPr lang="sv-SE" sz="1200" b="1" dirty="0">
                <a:solidFill>
                  <a:prstClr val="black"/>
                </a:solidFill>
              </a:rPr>
              <a:t> </a:t>
            </a:r>
            <a:r>
              <a:rPr lang="sv-SE" sz="1200" b="1" dirty="0" err="1">
                <a:solidFill>
                  <a:prstClr val="black"/>
                </a:solidFill>
              </a:rPr>
              <a:t>composition</a:t>
            </a:r>
            <a:r>
              <a:rPr lang="sv-SE" sz="1200" b="1" dirty="0">
                <a:solidFill>
                  <a:prstClr val="black"/>
                </a:solidFill>
              </a:rPr>
              <a:t> </a:t>
            </a:r>
            <a:r>
              <a:rPr lang="sv-SE" sz="1200" b="1" dirty="0" err="1">
                <a:solidFill>
                  <a:prstClr val="black"/>
                </a:solidFill>
              </a:rPr>
              <a:t>of</a:t>
            </a:r>
            <a:r>
              <a:rPr lang="sv-SE" sz="1200" b="1" dirty="0">
                <a:solidFill>
                  <a:prstClr val="black"/>
                </a:solidFill>
              </a:rPr>
              <a:t> </a:t>
            </a:r>
            <a:r>
              <a:rPr lang="sv-SE" sz="1200" b="1" dirty="0" err="1">
                <a:solidFill>
                  <a:prstClr val="black"/>
                </a:solidFill>
              </a:rPr>
              <a:t>cooperators</a:t>
            </a:r>
            <a:r>
              <a:rPr lang="sv-SE" sz="1200" b="1" dirty="0">
                <a:solidFill>
                  <a:prstClr val="black"/>
                </a:solidFill>
              </a:rPr>
              <a:t> vs </a:t>
            </a:r>
            <a:r>
              <a:rPr lang="sv-SE" sz="1200" b="1" dirty="0" err="1">
                <a:solidFill>
                  <a:prstClr val="black"/>
                </a:solidFill>
              </a:rPr>
              <a:t>free</a:t>
            </a:r>
            <a:r>
              <a:rPr lang="sv-SE" sz="1200" b="1" dirty="0">
                <a:solidFill>
                  <a:prstClr val="black"/>
                </a:solidFill>
              </a:rPr>
              <a:t> </a:t>
            </a:r>
            <a:r>
              <a:rPr lang="sv-SE" sz="1200" b="1" dirty="0" err="1">
                <a:solidFill>
                  <a:prstClr val="black"/>
                </a:solidFill>
              </a:rPr>
              <a:t>riders</a:t>
            </a:r>
            <a:endParaRPr lang="sv-SE" sz="1200" b="1" dirty="0">
              <a:solidFill>
                <a:prstClr val="black"/>
              </a:solidFill>
            </a:endParaRPr>
          </a:p>
        </p:txBody>
      </p:sp>
      <p:cxnSp>
        <p:nvCxnSpPr>
          <p:cNvPr id="11" name="Rak pil 10"/>
          <p:cNvCxnSpPr>
            <a:stCxn id="10" idx="0"/>
          </p:cNvCxnSpPr>
          <p:nvPr/>
        </p:nvCxnSpPr>
        <p:spPr>
          <a:xfrm flipV="1">
            <a:off x="3831232" y="4218315"/>
            <a:ext cx="0" cy="310550"/>
          </a:xfrm>
          <a:prstGeom prst="straightConnector1">
            <a:avLst/>
          </a:prstGeom>
          <a:ln w="6350">
            <a:tailEnd type="arrow"/>
          </a:ln>
        </p:spPr>
        <p:style>
          <a:lnRef idx="1">
            <a:schemeClr val="accent1"/>
          </a:lnRef>
          <a:fillRef idx="0">
            <a:schemeClr val="accent1"/>
          </a:fillRef>
          <a:effectRef idx="0">
            <a:schemeClr val="accent1"/>
          </a:effectRef>
          <a:fontRef idx="minor">
            <a:schemeClr val="tx1"/>
          </a:fontRef>
        </p:style>
      </p:cxnSp>
      <p:cxnSp>
        <p:nvCxnSpPr>
          <p:cNvPr id="12" name="Rak pil 11"/>
          <p:cNvCxnSpPr>
            <a:stCxn id="9" idx="2"/>
          </p:cNvCxnSpPr>
          <p:nvPr/>
        </p:nvCxnSpPr>
        <p:spPr>
          <a:xfrm>
            <a:off x="3831232" y="2701947"/>
            <a:ext cx="0" cy="425673"/>
          </a:xfrm>
          <a:prstGeom prst="straightConnector1">
            <a:avLst/>
          </a:prstGeom>
          <a:ln w="6350">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Rektangel 13">
                <a:extLst>
                  <a:ext uri="{FF2B5EF4-FFF2-40B4-BE49-F238E27FC236}">
                    <a16:creationId xmlns:a16="http://schemas.microsoft.com/office/drawing/2014/main" id="{B86AEB60-0E6F-401F-BD45-5AD0FEC5BED3}"/>
                  </a:ext>
                </a:extLst>
              </p:cNvPr>
              <p:cNvSpPr/>
              <p:nvPr/>
            </p:nvSpPr>
            <p:spPr>
              <a:xfrm>
                <a:off x="3631127" y="5993549"/>
                <a:ext cx="7136721" cy="51815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d>
                        <m:dPr>
                          <m:begChr m:val=""/>
                          <m:endChr m:val="]"/>
                          <m:ctrlPr>
                            <a:rPr lang="sv-SE" sz="2400" i="1">
                              <a:solidFill>
                                <a:prstClr val="black"/>
                              </a:solidFill>
                              <a:latin typeface="Cambria Math" panose="02040503050406030204" pitchFamily="18" charset="0"/>
                            </a:rPr>
                          </m:ctrlPr>
                        </m:dPr>
                        <m:e>
                          <m:r>
                            <a:rPr lang="sv-SE" sz="2400">
                              <a:solidFill>
                                <a:prstClr val="black"/>
                              </a:solidFill>
                              <a:latin typeface="Cambria Math" panose="02040503050406030204" pitchFamily="18" charset="0"/>
                            </a:rPr>
                            <m:t>△</m:t>
                          </m:r>
                          <m:acc>
                            <m:accPr>
                              <m:chr m:val="̅"/>
                              <m:ctrlPr>
                                <a:rPr lang="sv-SE" sz="2400" i="1">
                                  <a:solidFill>
                                    <a:prstClr val="black"/>
                                  </a:solidFill>
                                  <a:latin typeface="Cambria Math" panose="02040503050406030204" pitchFamily="18" charset="0"/>
                                </a:rPr>
                              </m:ctrlPr>
                            </m:accPr>
                            <m:e>
                              <m:r>
                                <a:rPr lang="sv-SE" sz="2400" i="1">
                                  <a:solidFill>
                                    <a:prstClr val="black"/>
                                  </a:solidFill>
                                  <a:latin typeface="Cambria Math" panose="02040503050406030204" pitchFamily="18" charset="0"/>
                                </a:rPr>
                                <m:t>𝑥</m:t>
                              </m:r>
                            </m:e>
                          </m:acc>
                          <m:r>
                            <a:rPr lang="sv-SE" sz="2400">
                              <a:solidFill>
                                <a:prstClr val="black"/>
                              </a:solidFill>
                              <a:latin typeface="Cambria Math" panose="02040503050406030204" pitchFamily="18" charset="0"/>
                            </a:rPr>
                            <m:t>=</m:t>
                          </m:r>
                          <m:r>
                            <a:rPr lang="sv-SE" sz="2400" i="1">
                              <a:solidFill>
                                <a:prstClr val="black"/>
                              </a:solidFill>
                              <a:latin typeface="Cambria Math" panose="02040503050406030204" pitchFamily="18" charset="0"/>
                            </a:rPr>
                            <m:t>𝑐𝑜𝑣</m:t>
                          </m:r>
                          <m:d>
                            <m:dPr>
                              <m:ctrlPr>
                                <a:rPr lang="sv-SE" sz="2400" i="1">
                                  <a:solidFill>
                                    <a:prstClr val="black"/>
                                  </a:solidFill>
                                  <a:latin typeface="Cambria Math" panose="02040503050406030204" pitchFamily="18" charset="0"/>
                                </a:rPr>
                              </m:ctrlPr>
                            </m:dPr>
                            <m:e>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𝑤</m:t>
                                  </m:r>
                                </m:e>
                                <m:sub>
                                  <m:r>
                                    <a:rPr lang="sv-SE" sz="2400" i="1">
                                      <a:solidFill>
                                        <a:prstClr val="black"/>
                                      </a:solidFill>
                                      <a:latin typeface="Cambria Math" panose="02040503050406030204" pitchFamily="18" charset="0"/>
                                    </a:rPr>
                                    <m:t>𝑔</m:t>
                                  </m:r>
                                </m:sub>
                              </m:sSub>
                              <m:r>
                                <a:rPr lang="sv-SE" sz="2400">
                                  <a:solidFill>
                                    <a:prstClr val="black"/>
                                  </a:solidFill>
                                  <a:latin typeface="Cambria Math" panose="02040503050406030204" pitchFamily="18" charset="0"/>
                                </a:rPr>
                                <m:t>,</m:t>
                              </m:r>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𝑥</m:t>
                                  </m:r>
                                </m:e>
                                <m:sub>
                                  <m:r>
                                    <a:rPr lang="sv-SE" sz="2400" i="1">
                                      <a:solidFill>
                                        <a:prstClr val="black"/>
                                      </a:solidFill>
                                      <a:latin typeface="Cambria Math" panose="02040503050406030204" pitchFamily="18" charset="0"/>
                                    </a:rPr>
                                    <m:t>𝑔</m:t>
                                  </m:r>
                                </m:sub>
                              </m:sSub>
                            </m:e>
                          </m:d>
                          <m:r>
                            <a:rPr lang="sv-SE" sz="2400">
                              <a:solidFill>
                                <a:prstClr val="black"/>
                              </a:solidFill>
                              <a:latin typeface="Cambria Math" panose="02040503050406030204" pitchFamily="18" charset="0"/>
                            </a:rPr>
                            <m:t>+</m:t>
                          </m:r>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𝐸</m:t>
                              </m:r>
                            </m:e>
                            <m:sub>
                              <m:r>
                                <a:rPr lang="sv-SE" sz="2400" i="1">
                                  <a:solidFill>
                                    <a:prstClr val="black"/>
                                  </a:solidFill>
                                  <a:latin typeface="Cambria Math" panose="02040503050406030204" pitchFamily="18" charset="0"/>
                                </a:rPr>
                                <m:t>𝑔</m:t>
                              </m:r>
                            </m:sub>
                          </m:sSub>
                          <m:r>
                            <a:rPr lang="sv-SE" sz="2400">
                              <a:solidFill>
                                <a:prstClr val="black"/>
                              </a:solidFill>
                              <a:latin typeface="Cambria Math" panose="02040503050406030204" pitchFamily="18" charset="0"/>
                            </a:rPr>
                            <m:t>[</m:t>
                          </m:r>
                          <m:r>
                            <a:rPr lang="sv-SE" sz="2400" i="1">
                              <a:solidFill>
                                <a:prstClr val="black"/>
                              </a:solidFill>
                              <a:latin typeface="Cambria Math" panose="02040503050406030204" pitchFamily="18" charset="0"/>
                            </a:rPr>
                            <m:t>𝑐𝑜𝑣</m:t>
                          </m:r>
                          <m:d>
                            <m:dPr>
                              <m:ctrlPr>
                                <a:rPr lang="sv-SE" sz="2400" i="1">
                                  <a:solidFill>
                                    <a:prstClr val="black"/>
                                  </a:solidFill>
                                  <a:latin typeface="Cambria Math" panose="02040503050406030204" pitchFamily="18" charset="0"/>
                                </a:rPr>
                              </m:ctrlPr>
                            </m:dPr>
                            <m:e>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𝑤</m:t>
                                  </m:r>
                                </m:e>
                                <m:sub>
                                  <m:r>
                                    <a:rPr lang="sv-SE" sz="2400" i="1">
                                      <a:solidFill>
                                        <a:prstClr val="black"/>
                                      </a:solidFill>
                                      <a:latin typeface="Cambria Math" panose="02040503050406030204" pitchFamily="18" charset="0"/>
                                    </a:rPr>
                                    <m:t>𝑖𝑔</m:t>
                                  </m:r>
                                </m:sub>
                              </m:sSub>
                              <m:r>
                                <a:rPr lang="sv-SE" sz="2400">
                                  <a:solidFill>
                                    <a:prstClr val="black"/>
                                  </a:solidFill>
                                  <a:latin typeface="Cambria Math" panose="02040503050406030204" pitchFamily="18" charset="0"/>
                                </a:rPr>
                                <m:t>,</m:t>
                              </m:r>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𝑥</m:t>
                                  </m:r>
                                </m:e>
                                <m:sub>
                                  <m:r>
                                    <a:rPr lang="sv-SE" sz="2400" i="1">
                                      <a:solidFill>
                                        <a:prstClr val="black"/>
                                      </a:solidFill>
                                      <a:latin typeface="Cambria Math" panose="02040503050406030204" pitchFamily="18" charset="0"/>
                                    </a:rPr>
                                    <m:t>𝑖𝑔</m:t>
                                  </m:r>
                                </m:sub>
                              </m:sSub>
                            </m:e>
                          </m:d>
                          <m:r>
                            <a:rPr lang="sv-SE" sz="2400">
                              <a:solidFill>
                                <a:prstClr val="black"/>
                              </a:solidFill>
                              <a:latin typeface="Cambria Math" panose="02040503050406030204" pitchFamily="18" charset="0"/>
                            </a:rPr>
                            <m:t>+</m:t>
                          </m:r>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𝐸</m:t>
                              </m:r>
                            </m:e>
                            <m:sub>
                              <m:r>
                                <a:rPr lang="sv-SE" sz="2400" i="1">
                                  <a:solidFill>
                                    <a:prstClr val="black"/>
                                  </a:solidFill>
                                  <a:latin typeface="Cambria Math" panose="02040503050406030204" pitchFamily="18" charset="0"/>
                                </a:rPr>
                                <m:t>𝑤</m:t>
                              </m:r>
                            </m:sub>
                          </m:sSub>
                          <m:d>
                            <m:dPr>
                              <m:ctrlPr>
                                <a:rPr lang="sv-SE" sz="2400" i="1">
                                  <a:solidFill>
                                    <a:prstClr val="black"/>
                                  </a:solidFill>
                                  <a:latin typeface="Cambria Math" panose="02040503050406030204" pitchFamily="18" charset="0"/>
                                </a:rPr>
                              </m:ctrlPr>
                            </m:dPr>
                            <m:e>
                              <m:r>
                                <a:rPr lang="sv-SE" sz="2400">
                                  <a:solidFill>
                                    <a:prstClr val="black"/>
                                  </a:solidFill>
                                  <a:latin typeface="Cambria Math" panose="02040503050406030204" pitchFamily="18" charset="0"/>
                                </a:rPr>
                                <m:t>△</m:t>
                              </m:r>
                              <m:sSub>
                                <m:sSubPr>
                                  <m:ctrlPr>
                                    <a:rPr lang="sv-SE" sz="2400" i="1">
                                      <a:solidFill>
                                        <a:prstClr val="black"/>
                                      </a:solidFill>
                                      <a:latin typeface="Cambria Math" panose="02040503050406030204" pitchFamily="18" charset="0"/>
                                    </a:rPr>
                                  </m:ctrlPr>
                                </m:sSubPr>
                                <m:e>
                                  <m:r>
                                    <a:rPr lang="sv-SE" sz="2400" i="1">
                                      <a:solidFill>
                                        <a:prstClr val="black"/>
                                      </a:solidFill>
                                      <a:latin typeface="Cambria Math" panose="02040503050406030204" pitchFamily="18" charset="0"/>
                                    </a:rPr>
                                    <m:t>𝑥</m:t>
                                  </m:r>
                                </m:e>
                                <m:sub>
                                  <m:r>
                                    <a:rPr lang="sv-SE" sz="2400" i="1">
                                      <a:solidFill>
                                        <a:prstClr val="black"/>
                                      </a:solidFill>
                                      <a:latin typeface="Cambria Math" panose="02040503050406030204" pitchFamily="18" charset="0"/>
                                    </a:rPr>
                                    <m:t>𝑖𝑔</m:t>
                                  </m:r>
                                </m:sub>
                              </m:sSub>
                            </m:e>
                          </m:d>
                        </m:e>
                      </m:d>
                    </m:oMath>
                  </m:oMathPara>
                </a14:m>
                <a:endParaRPr lang="sv-SE" sz="2400" dirty="0">
                  <a:solidFill>
                    <a:prstClr val="black"/>
                  </a:solidFill>
                </a:endParaRPr>
              </a:p>
            </p:txBody>
          </p:sp>
        </mc:Choice>
        <mc:Fallback xmlns="">
          <p:sp>
            <p:nvSpPr>
              <p:cNvPr id="14" name="Rektangel 13">
                <a:extLst>
                  <a:ext uri="{FF2B5EF4-FFF2-40B4-BE49-F238E27FC236}">
                    <a16:creationId xmlns:a16="http://schemas.microsoft.com/office/drawing/2014/main" xmlns:a14="http://schemas.microsoft.com/office/drawing/2010/main" xmlns="" id="{B86AEB60-0E6F-401F-BD45-5AD0FEC5BED3}"/>
                  </a:ext>
                </a:extLst>
              </p:cNvPr>
              <p:cNvSpPr>
                <a:spLocks noRot="1" noChangeAspect="1" noMove="1" noResize="1" noEditPoints="1" noAdjustHandles="1" noChangeArrowheads="1" noChangeShapeType="1" noTextEdit="1"/>
              </p:cNvSpPr>
              <p:nvPr/>
            </p:nvSpPr>
            <p:spPr>
              <a:xfrm>
                <a:off x="3631127" y="5993549"/>
                <a:ext cx="7136721" cy="518155"/>
              </a:xfrm>
              <a:prstGeom prst="rect">
                <a:avLst/>
              </a:prstGeom>
              <a:blipFill rotWithShape="1">
                <a:blip r:embed="rId5"/>
                <a:stretch>
                  <a:fillRect/>
                </a:stretch>
              </a:blipFill>
            </p:spPr>
            <p:txBody>
              <a:bodyPr/>
              <a:lstStyle/>
              <a:p>
                <a:r>
                  <a:rPr lang="sv-SE">
                    <a:noFill/>
                  </a:rPr>
                  <a:t> </a:t>
                </a:r>
              </a:p>
            </p:txBody>
          </p:sp>
        </mc:Fallback>
      </mc:AlternateContent>
      <p:sp>
        <p:nvSpPr>
          <p:cNvPr id="16" name="Höger klammerparentes 15">
            <a:extLst>
              <a:ext uri="{FF2B5EF4-FFF2-40B4-BE49-F238E27FC236}">
                <a16:creationId xmlns:a16="http://schemas.microsoft.com/office/drawing/2014/main" id="{128A8EEC-96D0-4ECB-A43B-ACACE0ACB549}"/>
              </a:ext>
            </a:extLst>
          </p:cNvPr>
          <p:cNvSpPr/>
          <p:nvPr/>
        </p:nvSpPr>
        <p:spPr>
          <a:xfrm rot="16200000">
            <a:off x="6599845" y="3852748"/>
            <a:ext cx="279825" cy="4146331"/>
          </a:xfrm>
          <a:prstGeom prst="rightBrace">
            <a:avLst/>
          </a:prstGeom>
          <a:ln w="6350"/>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18" name="Höger klammerparentes 17">
            <a:extLst>
              <a:ext uri="{FF2B5EF4-FFF2-40B4-BE49-F238E27FC236}">
                <a16:creationId xmlns:a16="http://schemas.microsoft.com/office/drawing/2014/main" id="{06AE54A3-88AD-43EF-AB21-DC1FA0DF1654}"/>
              </a:ext>
            </a:extLst>
          </p:cNvPr>
          <p:cNvSpPr/>
          <p:nvPr/>
        </p:nvSpPr>
        <p:spPr>
          <a:xfrm rot="16200000">
            <a:off x="9709368" y="5128824"/>
            <a:ext cx="279825" cy="1594177"/>
          </a:xfrm>
          <a:prstGeom prst="rightBrace">
            <a:avLst/>
          </a:prstGeom>
          <a:ln w="6350"/>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28" name="textruta 27">
            <a:extLst>
              <a:ext uri="{FF2B5EF4-FFF2-40B4-BE49-F238E27FC236}">
                <a16:creationId xmlns:a16="http://schemas.microsoft.com/office/drawing/2014/main" id="{11F42546-148B-49B5-9917-63F96FB9D53B}"/>
              </a:ext>
            </a:extLst>
          </p:cNvPr>
          <p:cNvSpPr txBox="1"/>
          <p:nvPr/>
        </p:nvSpPr>
        <p:spPr>
          <a:xfrm>
            <a:off x="1958342" y="5281994"/>
            <a:ext cx="3345570" cy="276999"/>
          </a:xfrm>
          <a:prstGeom prst="rect">
            <a:avLst/>
          </a:prstGeom>
          <a:noFill/>
        </p:spPr>
        <p:txBody>
          <a:bodyPr wrap="square" rtlCol="0">
            <a:spAutoFit/>
          </a:bodyPr>
          <a:lstStyle/>
          <a:p>
            <a:r>
              <a:rPr lang="sv-SE" sz="1200" b="1" dirty="0">
                <a:solidFill>
                  <a:prstClr val="black"/>
                </a:solidFill>
              </a:rPr>
              <a:t>Positive </a:t>
            </a:r>
            <a:r>
              <a:rPr lang="sv-SE" sz="1200" b="1" dirty="0" err="1">
                <a:solidFill>
                  <a:prstClr val="black"/>
                </a:solidFill>
              </a:rPr>
              <a:t>assortment</a:t>
            </a:r>
            <a:r>
              <a:rPr lang="sv-SE" sz="1200" b="1" dirty="0">
                <a:solidFill>
                  <a:prstClr val="black"/>
                </a:solidFill>
              </a:rPr>
              <a:t>/”transmission bias”.</a:t>
            </a:r>
          </a:p>
        </p:txBody>
      </p:sp>
      <p:sp>
        <p:nvSpPr>
          <p:cNvPr id="29" name="textruta 28">
            <a:extLst>
              <a:ext uri="{FF2B5EF4-FFF2-40B4-BE49-F238E27FC236}">
                <a16:creationId xmlns:a16="http://schemas.microsoft.com/office/drawing/2014/main" id="{AC541DD1-393A-4378-9019-DCA69508E8D5}"/>
              </a:ext>
            </a:extLst>
          </p:cNvPr>
          <p:cNvSpPr txBox="1"/>
          <p:nvPr/>
        </p:nvSpPr>
        <p:spPr>
          <a:xfrm>
            <a:off x="7357427" y="6398530"/>
            <a:ext cx="294900" cy="369332"/>
          </a:xfrm>
          <a:prstGeom prst="rect">
            <a:avLst/>
          </a:prstGeom>
          <a:noFill/>
        </p:spPr>
        <p:txBody>
          <a:bodyPr wrap="square" rtlCol="0">
            <a:spAutoFit/>
          </a:bodyPr>
          <a:lstStyle/>
          <a:p>
            <a:r>
              <a:rPr lang="sv-SE" dirty="0">
                <a:solidFill>
                  <a:prstClr val="black"/>
                </a:solidFill>
              </a:rPr>
              <a:t>-</a:t>
            </a:r>
          </a:p>
        </p:txBody>
      </p:sp>
      <p:sp>
        <p:nvSpPr>
          <p:cNvPr id="30" name="textruta 29">
            <a:extLst>
              <a:ext uri="{FF2B5EF4-FFF2-40B4-BE49-F238E27FC236}">
                <a16:creationId xmlns:a16="http://schemas.microsoft.com/office/drawing/2014/main" id="{C94F22BF-5189-48AF-B617-CF2CAD7F4AAF}"/>
              </a:ext>
            </a:extLst>
          </p:cNvPr>
          <p:cNvSpPr txBox="1"/>
          <p:nvPr/>
        </p:nvSpPr>
        <p:spPr>
          <a:xfrm>
            <a:off x="5574380" y="6400498"/>
            <a:ext cx="294900" cy="369332"/>
          </a:xfrm>
          <a:prstGeom prst="rect">
            <a:avLst/>
          </a:prstGeom>
          <a:noFill/>
        </p:spPr>
        <p:txBody>
          <a:bodyPr wrap="square" rtlCol="0">
            <a:spAutoFit/>
          </a:bodyPr>
          <a:lstStyle/>
          <a:p>
            <a:r>
              <a:rPr lang="sv-SE" dirty="0">
                <a:solidFill>
                  <a:prstClr val="black"/>
                </a:solidFill>
              </a:rPr>
              <a:t>+</a:t>
            </a:r>
          </a:p>
        </p:txBody>
      </p:sp>
      <p:cxnSp>
        <p:nvCxnSpPr>
          <p:cNvPr id="32" name="Koppling: vinklad 31">
            <a:extLst>
              <a:ext uri="{FF2B5EF4-FFF2-40B4-BE49-F238E27FC236}">
                <a16:creationId xmlns:a16="http://schemas.microsoft.com/office/drawing/2014/main" id="{E8456A54-1B2A-4F91-AD90-F49AB2EBD4FD}"/>
              </a:ext>
            </a:extLst>
          </p:cNvPr>
          <p:cNvCxnSpPr>
            <a:cxnSpLocks/>
          </p:cNvCxnSpPr>
          <p:nvPr/>
        </p:nvCxnSpPr>
        <p:spPr>
          <a:xfrm rot="5400000" flipH="1" flipV="1">
            <a:off x="4895083" y="4778471"/>
            <a:ext cx="2079637" cy="244801"/>
          </a:xfrm>
          <a:prstGeom prst="bentConnector3">
            <a:avLst>
              <a:gd name="adj1" fmla="val 99226"/>
            </a:avLst>
          </a:prstGeom>
          <a:ln w="6350">
            <a:tailEnd type="triangle"/>
          </a:ln>
        </p:spPr>
        <p:style>
          <a:lnRef idx="1">
            <a:schemeClr val="accent1"/>
          </a:lnRef>
          <a:fillRef idx="0">
            <a:schemeClr val="accent1"/>
          </a:fillRef>
          <a:effectRef idx="0">
            <a:schemeClr val="accent1"/>
          </a:effectRef>
          <a:fontRef idx="minor">
            <a:schemeClr val="tx1"/>
          </a:fontRef>
        </p:style>
      </p:cxnSp>
      <p:cxnSp>
        <p:nvCxnSpPr>
          <p:cNvPr id="43" name="Rak koppling 42">
            <a:extLst>
              <a:ext uri="{FF2B5EF4-FFF2-40B4-BE49-F238E27FC236}">
                <a16:creationId xmlns:a16="http://schemas.microsoft.com/office/drawing/2014/main" id="{9311652C-9FF6-4006-B870-0EACC617B506}"/>
              </a:ext>
            </a:extLst>
          </p:cNvPr>
          <p:cNvCxnSpPr>
            <a:cxnSpLocks/>
          </p:cNvCxnSpPr>
          <p:nvPr/>
        </p:nvCxnSpPr>
        <p:spPr>
          <a:xfrm flipV="1">
            <a:off x="5812500" y="3521678"/>
            <a:ext cx="0" cy="339373"/>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46" name="Rak pilkoppling 45">
            <a:extLst>
              <a:ext uri="{FF2B5EF4-FFF2-40B4-BE49-F238E27FC236}">
                <a16:creationId xmlns:a16="http://schemas.microsoft.com/office/drawing/2014/main" id="{289ABBC9-5F6F-443D-9C79-7E6106A098F0}"/>
              </a:ext>
            </a:extLst>
          </p:cNvPr>
          <p:cNvCxnSpPr/>
          <p:nvPr/>
        </p:nvCxnSpPr>
        <p:spPr>
          <a:xfrm flipV="1">
            <a:off x="5812500" y="3511941"/>
            <a:ext cx="122400" cy="9736"/>
          </a:xfrm>
          <a:prstGeom prst="straightConnector1">
            <a:avLst/>
          </a:prstGeom>
          <a:ln w="6350">
            <a:tailEnd type="triangle"/>
          </a:ln>
        </p:spPr>
        <p:style>
          <a:lnRef idx="1">
            <a:schemeClr val="accent1"/>
          </a:lnRef>
          <a:fillRef idx="0">
            <a:schemeClr val="accent1"/>
          </a:fillRef>
          <a:effectRef idx="0">
            <a:schemeClr val="accent1"/>
          </a:effectRef>
          <a:fontRef idx="minor">
            <a:schemeClr val="tx1"/>
          </a:fontRef>
        </p:style>
      </p:cxnSp>
      <p:cxnSp>
        <p:nvCxnSpPr>
          <p:cNvPr id="52" name="Rak koppling 51">
            <a:extLst>
              <a:ext uri="{FF2B5EF4-FFF2-40B4-BE49-F238E27FC236}">
                <a16:creationId xmlns:a16="http://schemas.microsoft.com/office/drawing/2014/main" id="{A0D3F79F-6620-4B4D-9499-A5F814727A85}"/>
              </a:ext>
            </a:extLst>
          </p:cNvPr>
          <p:cNvCxnSpPr>
            <a:cxnSpLocks/>
          </p:cNvCxnSpPr>
          <p:nvPr/>
        </p:nvCxnSpPr>
        <p:spPr>
          <a:xfrm flipH="1">
            <a:off x="1958345" y="5569564"/>
            <a:ext cx="7503751" cy="10573"/>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Rak pilkoppling 53">
            <a:extLst>
              <a:ext uri="{FF2B5EF4-FFF2-40B4-BE49-F238E27FC236}">
                <a16:creationId xmlns:a16="http://schemas.microsoft.com/office/drawing/2014/main" id="{0124A23B-7B5E-4EA5-AA4E-D581956C67DC}"/>
              </a:ext>
            </a:extLst>
          </p:cNvPr>
          <p:cNvCxnSpPr>
            <a:cxnSpLocks/>
          </p:cNvCxnSpPr>
          <p:nvPr/>
        </p:nvCxnSpPr>
        <p:spPr>
          <a:xfrm flipV="1">
            <a:off x="1950129" y="4165942"/>
            <a:ext cx="16429" cy="1414195"/>
          </a:xfrm>
          <a:prstGeom prst="straightConnector1">
            <a:avLst/>
          </a:prstGeom>
          <a:ln w="6350">
            <a:tailEnd type="triangle"/>
          </a:ln>
        </p:spPr>
        <p:style>
          <a:lnRef idx="1">
            <a:schemeClr val="accent1"/>
          </a:lnRef>
          <a:fillRef idx="0">
            <a:schemeClr val="accent1"/>
          </a:fillRef>
          <a:effectRef idx="0">
            <a:schemeClr val="accent1"/>
          </a:effectRef>
          <a:fontRef idx="minor">
            <a:schemeClr val="tx1"/>
          </a:fontRef>
        </p:style>
      </p:cxnSp>
      <p:cxnSp>
        <p:nvCxnSpPr>
          <p:cNvPr id="67" name="Rak koppling 66">
            <a:extLst>
              <a:ext uri="{FF2B5EF4-FFF2-40B4-BE49-F238E27FC236}">
                <a16:creationId xmlns:a16="http://schemas.microsoft.com/office/drawing/2014/main" id="{F4A6E7D2-AA8D-464E-8B7F-59EB56A6AB9F}"/>
              </a:ext>
            </a:extLst>
          </p:cNvPr>
          <p:cNvCxnSpPr>
            <a:cxnSpLocks/>
          </p:cNvCxnSpPr>
          <p:nvPr/>
        </p:nvCxnSpPr>
        <p:spPr>
          <a:xfrm flipH="1" flipV="1">
            <a:off x="9449116" y="5580137"/>
            <a:ext cx="1" cy="227009"/>
          </a:xfrm>
          <a:prstGeom prst="line">
            <a:avLst/>
          </a:prstGeom>
          <a:ln w="6350"/>
        </p:spPr>
        <p:style>
          <a:lnRef idx="1">
            <a:schemeClr val="accent1"/>
          </a:lnRef>
          <a:fillRef idx="0">
            <a:schemeClr val="accent1"/>
          </a:fillRef>
          <a:effectRef idx="0">
            <a:schemeClr val="accent1"/>
          </a:effectRef>
          <a:fontRef idx="minor">
            <a:schemeClr val="tx1"/>
          </a:fontRef>
        </p:style>
      </p:cxnSp>
      <p:sp>
        <p:nvSpPr>
          <p:cNvPr id="3" name="textruta 2"/>
          <p:cNvSpPr txBox="1"/>
          <p:nvPr/>
        </p:nvSpPr>
        <p:spPr>
          <a:xfrm>
            <a:off x="493389" y="1197999"/>
            <a:ext cx="11529848" cy="923330"/>
          </a:xfrm>
          <a:prstGeom prst="rect">
            <a:avLst/>
          </a:prstGeom>
          <a:noFill/>
        </p:spPr>
        <p:txBody>
          <a:bodyPr wrap="square" rtlCol="0">
            <a:spAutoFit/>
          </a:bodyPr>
          <a:lstStyle/>
          <a:p>
            <a:r>
              <a:rPr lang="en-GB" i="1" dirty="0"/>
              <a:t>How the Price equation explains emergence of cooperative behaviour, according to </a:t>
            </a:r>
            <a:r>
              <a:rPr lang="en-GB" i="1" dirty="0" err="1"/>
              <a:t>Turchin</a:t>
            </a:r>
            <a:r>
              <a:rPr lang="en-GB" i="1" dirty="0"/>
              <a:t> (2016). Permission to reprint obtained from the author. Published under the CC-BY-license (</a:t>
            </a:r>
            <a:r>
              <a:rPr lang="en-GB" i="1" u="sng" dirty="0">
                <a:hlinkClick r:id="rId6"/>
              </a:rPr>
              <a:t>https://creativecommons.org/licenses/by/4.0/</a:t>
            </a:r>
            <a:r>
              <a:rPr lang="en-GB" i="1" dirty="0"/>
              <a:t>).</a:t>
            </a:r>
            <a:endParaRPr lang="sv-SE" dirty="0"/>
          </a:p>
          <a:p>
            <a:endParaRPr lang="sv-SE" dirty="0"/>
          </a:p>
        </p:txBody>
      </p:sp>
    </p:spTree>
    <p:custDataLst>
      <p:tags r:id="rId1"/>
    </p:custDataLst>
    <p:extLst>
      <p:ext uri="{BB962C8B-B14F-4D97-AF65-F5344CB8AC3E}">
        <p14:creationId xmlns:p14="http://schemas.microsoft.com/office/powerpoint/2010/main" val="670063450"/>
      </p:ext>
    </p:extLst>
  </p:cSld>
  <p:clrMapOvr>
    <a:masterClrMapping/>
  </p:clrMapOvr>
  <mc:AlternateContent xmlns:mc="http://schemas.openxmlformats.org/markup-compatibility/2006" xmlns:p14="http://schemas.microsoft.com/office/powerpoint/2010/main">
    <mc:Choice Requires="p14">
      <p:transition spd="slow" p14:dur="2000" advTm="480"/>
    </mc:Choice>
    <mc:Fallback xmlns="">
      <p:transition spd="slow" advTm="48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53" presetClass="entr" presetSubtype="16"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par>
                                <p:cTn id="40" presetID="53" presetClass="entr" presetSubtype="16" fill="hold"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54"/>
                                        </p:tgtEl>
                                        <p:attrNameLst>
                                          <p:attrName>style.visibility</p:attrName>
                                        </p:attrNameLst>
                                      </p:cBhvr>
                                      <p:to>
                                        <p:strVal val="visible"/>
                                      </p:to>
                                    </p:set>
                                    <p:anim calcmode="lin" valueType="num">
                                      <p:cBhvr>
                                        <p:cTn id="49" dur="500" fill="hold"/>
                                        <p:tgtEl>
                                          <p:spTgt spid="54"/>
                                        </p:tgtEl>
                                        <p:attrNameLst>
                                          <p:attrName>ppt_w</p:attrName>
                                        </p:attrNameLst>
                                      </p:cBhvr>
                                      <p:tavLst>
                                        <p:tav tm="0">
                                          <p:val>
                                            <p:fltVal val="0"/>
                                          </p:val>
                                        </p:tav>
                                        <p:tav tm="100000">
                                          <p:val>
                                            <p:strVal val="#ppt_w"/>
                                          </p:val>
                                        </p:tav>
                                      </p:tavLst>
                                    </p:anim>
                                    <p:anim calcmode="lin" valueType="num">
                                      <p:cBhvr>
                                        <p:cTn id="50" dur="500" fill="hold"/>
                                        <p:tgtEl>
                                          <p:spTgt spid="54"/>
                                        </p:tgtEl>
                                        <p:attrNameLst>
                                          <p:attrName>ppt_h</p:attrName>
                                        </p:attrNameLst>
                                      </p:cBhvr>
                                      <p:tavLst>
                                        <p:tav tm="0">
                                          <p:val>
                                            <p:fltVal val="0"/>
                                          </p:val>
                                        </p:tav>
                                        <p:tav tm="100000">
                                          <p:val>
                                            <p:strVal val="#ppt_h"/>
                                          </p:val>
                                        </p:tav>
                                      </p:tavLst>
                                    </p:anim>
                                    <p:animEffect transition="in" filter="fade">
                                      <p:cBhvr>
                                        <p:cTn id="51" dur="500"/>
                                        <p:tgtEl>
                                          <p:spTgt spid="54"/>
                                        </p:tgtEl>
                                      </p:cBhvr>
                                    </p:animEffect>
                                  </p:childTnLst>
                                </p:cTn>
                              </p:par>
                              <p:par>
                                <p:cTn id="52" presetID="53" presetClass="entr" presetSubtype="16" fill="hold" nodeType="withEffect">
                                  <p:stCondLst>
                                    <p:cond delay="0"/>
                                  </p:stCondLst>
                                  <p:childTnLst>
                                    <p:set>
                                      <p:cBhvr>
                                        <p:cTn id="53" dur="1" fill="hold">
                                          <p:stCondLst>
                                            <p:cond delay="0"/>
                                          </p:stCondLst>
                                        </p:cTn>
                                        <p:tgtEl>
                                          <p:spTgt spid="52"/>
                                        </p:tgtEl>
                                        <p:attrNameLst>
                                          <p:attrName>style.visibility</p:attrName>
                                        </p:attrNameLst>
                                      </p:cBhvr>
                                      <p:to>
                                        <p:strVal val="visible"/>
                                      </p:to>
                                    </p:set>
                                    <p:anim calcmode="lin" valueType="num">
                                      <p:cBhvr>
                                        <p:cTn id="54" dur="500" fill="hold"/>
                                        <p:tgtEl>
                                          <p:spTgt spid="52"/>
                                        </p:tgtEl>
                                        <p:attrNameLst>
                                          <p:attrName>ppt_w</p:attrName>
                                        </p:attrNameLst>
                                      </p:cBhvr>
                                      <p:tavLst>
                                        <p:tav tm="0">
                                          <p:val>
                                            <p:fltVal val="0"/>
                                          </p:val>
                                        </p:tav>
                                        <p:tav tm="100000">
                                          <p:val>
                                            <p:strVal val="#ppt_w"/>
                                          </p:val>
                                        </p:tav>
                                      </p:tavLst>
                                    </p:anim>
                                    <p:anim calcmode="lin" valueType="num">
                                      <p:cBhvr>
                                        <p:cTn id="55" dur="500" fill="hold"/>
                                        <p:tgtEl>
                                          <p:spTgt spid="52"/>
                                        </p:tgtEl>
                                        <p:attrNameLst>
                                          <p:attrName>ppt_h</p:attrName>
                                        </p:attrNameLst>
                                      </p:cBhvr>
                                      <p:tavLst>
                                        <p:tav tm="0">
                                          <p:val>
                                            <p:fltVal val="0"/>
                                          </p:val>
                                        </p:tav>
                                        <p:tav tm="100000">
                                          <p:val>
                                            <p:strVal val="#ppt_h"/>
                                          </p:val>
                                        </p:tav>
                                      </p:tavLst>
                                    </p:anim>
                                    <p:animEffect transition="in" filter="fade">
                                      <p:cBhvr>
                                        <p:cTn id="56" dur="500"/>
                                        <p:tgtEl>
                                          <p:spTgt spid="52"/>
                                        </p:tgtEl>
                                      </p:cBhvr>
                                    </p:animEffect>
                                  </p:childTnLst>
                                </p:cTn>
                              </p:par>
                              <p:par>
                                <p:cTn id="57" presetID="53" presetClass="entr" presetSubtype="16" fill="hold" nodeType="with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par>
                                <p:cTn id="62" presetID="53" presetClass="entr" presetSubtype="16" fill="hold" nodeType="withEffect">
                                  <p:stCondLst>
                                    <p:cond delay="0"/>
                                  </p:stCondLst>
                                  <p:childTnLst>
                                    <p:set>
                                      <p:cBhvr>
                                        <p:cTn id="63" dur="1" fill="hold">
                                          <p:stCondLst>
                                            <p:cond delay="0"/>
                                          </p:stCondLst>
                                        </p:cTn>
                                        <p:tgtEl>
                                          <p:spTgt spid="46"/>
                                        </p:tgtEl>
                                        <p:attrNameLst>
                                          <p:attrName>style.visibility</p:attrName>
                                        </p:attrNameLst>
                                      </p:cBhvr>
                                      <p:to>
                                        <p:strVal val="visible"/>
                                      </p:to>
                                    </p:set>
                                    <p:anim calcmode="lin" valueType="num">
                                      <p:cBhvr>
                                        <p:cTn id="64" dur="500" fill="hold"/>
                                        <p:tgtEl>
                                          <p:spTgt spid="46"/>
                                        </p:tgtEl>
                                        <p:attrNameLst>
                                          <p:attrName>ppt_w</p:attrName>
                                        </p:attrNameLst>
                                      </p:cBhvr>
                                      <p:tavLst>
                                        <p:tav tm="0">
                                          <p:val>
                                            <p:fltVal val="0"/>
                                          </p:val>
                                        </p:tav>
                                        <p:tav tm="100000">
                                          <p:val>
                                            <p:strVal val="#ppt_w"/>
                                          </p:val>
                                        </p:tav>
                                      </p:tavLst>
                                    </p:anim>
                                    <p:anim calcmode="lin" valueType="num">
                                      <p:cBhvr>
                                        <p:cTn id="65" dur="500" fill="hold"/>
                                        <p:tgtEl>
                                          <p:spTgt spid="46"/>
                                        </p:tgtEl>
                                        <p:attrNameLst>
                                          <p:attrName>ppt_h</p:attrName>
                                        </p:attrNameLst>
                                      </p:cBhvr>
                                      <p:tavLst>
                                        <p:tav tm="0">
                                          <p:val>
                                            <p:fltVal val="0"/>
                                          </p:val>
                                        </p:tav>
                                        <p:tav tm="100000">
                                          <p:val>
                                            <p:strVal val="#ppt_h"/>
                                          </p:val>
                                        </p:tav>
                                      </p:tavLst>
                                    </p:anim>
                                    <p:animEffect transition="in" filter="fade">
                                      <p:cBhvr>
                                        <p:cTn id="66" dur="500"/>
                                        <p:tgtEl>
                                          <p:spTgt spid="46"/>
                                        </p:tgtEl>
                                      </p:cBhvr>
                                    </p:animEffect>
                                  </p:childTnLst>
                                </p:cTn>
                              </p:par>
                              <p:par>
                                <p:cTn id="67" presetID="53" presetClass="entr" presetSubtype="16"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p:cTn id="69" dur="500" fill="hold"/>
                                        <p:tgtEl>
                                          <p:spTgt spid="43"/>
                                        </p:tgtEl>
                                        <p:attrNameLst>
                                          <p:attrName>ppt_w</p:attrName>
                                        </p:attrNameLst>
                                      </p:cBhvr>
                                      <p:tavLst>
                                        <p:tav tm="0">
                                          <p:val>
                                            <p:fltVal val="0"/>
                                          </p:val>
                                        </p:tav>
                                        <p:tav tm="100000">
                                          <p:val>
                                            <p:strVal val="#ppt_w"/>
                                          </p:val>
                                        </p:tav>
                                      </p:tavLst>
                                    </p:anim>
                                    <p:anim calcmode="lin" valueType="num">
                                      <p:cBhvr>
                                        <p:cTn id="70" dur="500" fill="hold"/>
                                        <p:tgtEl>
                                          <p:spTgt spid="43"/>
                                        </p:tgtEl>
                                        <p:attrNameLst>
                                          <p:attrName>ppt_h</p:attrName>
                                        </p:attrNameLst>
                                      </p:cBhvr>
                                      <p:tavLst>
                                        <p:tav tm="0">
                                          <p:val>
                                            <p:fltVal val="0"/>
                                          </p:val>
                                        </p:tav>
                                        <p:tav tm="100000">
                                          <p:val>
                                            <p:strVal val="#ppt_h"/>
                                          </p:val>
                                        </p:tav>
                                      </p:tavLst>
                                    </p:anim>
                                    <p:animEffect transition="in" filter="fade">
                                      <p:cBhvr>
                                        <p:cTn id="71" dur="500"/>
                                        <p:tgtEl>
                                          <p:spTgt spid="43"/>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par>
                                <p:cTn id="82" presetID="53" presetClass="entr" presetSubtype="16" fill="hold" nodeType="withEffect">
                                  <p:stCondLst>
                                    <p:cond delay="0"/>
                                  </p:stCondLst>
                                  <p:childTnLst>
                                    <p:set>
                                      <p:cBhvr>
                                        <p:cTn id="83" dur="1" fill="hold">
                                          <p:stCondLst>
                                            <p:cond delay="0"/>
                                          </p:stCondLst>
                                        </p:cTn>
                                        <p:tgtEl>
                                          <p:spTgt spid="67"/>
                                        </p:tgtEl>
                                        <p:attrNameLst>
                                          <p:attrName>style.visibility</p:attrName>
                                        </p:attrNameLst>
                                      </p:cBhvr>
                                      <p:to>
                                        <p:strVal val="visible"/>
                                      </p:to>
                                    </p:set>
                                    <p:anim calcmode="lin" valueType="num">
                                      <p:cBhvr>
                                        <p:cTn id="84" dur="500" fill="hold"/>
                                        <p:tgtEl>
                                          <p:spTgt spid="67"/>
                                        </p:tgtEl>
                                        <p:attrNameLst>
                                          <p:attrName>ppt_w</p:attrName>
                                        </p:attrNameLst>
                                      </p:cBhvr>
                                      <p:tavLst>
                                        <p:tav tm="0">
                                          <p:val>
                                            <p:fltVal val="0"/>
                                          </p:val>
                                        </p:tav>
                                        <p:tav tm="100000">
                                          <p:val>
                                            <p:strVal val="#ppt_w"/>
                                          </p:val>
                                        </p:tav>
                                      </p:tavLst>
                                    </p:anim>
                                    <p:anim calcmode="lin" valueType="num">
                                      <p:cBhvr>
                                        <p:cTn id="85" dur="500" fill="hold"/>
                                        <p:tgtEl>
                                          <p:spTgt spid="67"/>
                                        </p:tgtEl>
                                        <p:attrNameLst>
                                          <p:attrName>ppt_h</p:attrName>
                                        </p:attrNameLst>
                                      </p:cBhvr>
                                      <p:tavLst>
                                        <p:tav tm="0">
                                          <p:val>
                                            <p:fltVal val="0"/>
                                          </p:val>
                                        </p:tav>
                                        <p:tav tm="100000">
                                          <p:val>
                                            <p:strVal val="#ppt_h"/>
                                          </p:val>
                                        </p:tav>
                                      </p:tavLst>
                                    </p:anim>
                                    <p:animEffect transition="in" filter="fade">
                                      <p:cBhvr>
                                        <p:cTn id="86" dur="500"/>
                                        <p:tgtEl>
                                          <p:spTgt spid="67"/>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p:cTn id="91" dur="500" fill="hold"/>
                                        <p:tgtEl>
                                          <p:spTgt spid="28"/>
                                        </p:tgtEl>
                                        <p:attrNameLst>
                                          <p:attrName>ppt_w</p:attrName>
                                        </p:attrNameLst>
                                      </p:cBhvr>
                                      <p:tavLst>
                                        <p:tav tm="0">
                                          <p:val>
                                            <p:fltVal val="0"/>
                                          </p:val>
                                        </p:tav>
                                        <p:tav tm="100000">
                                          <p:val>
                                            <p:strVal val="#ppt_w"/>
                                          </p:val>
                                        </p:tav>
                                      </p:tavLst>
                                    </p:anim>
                                    <p:anim calcmode="lin" valueType="num">
                                      <p:cBhvr>
                                        <p:cTn id="92" dur="500" fill="hold"/>
                                        <p:tgtEl>
                                          <p:spTgt spid="28"/>
                                        </p:tgtEl>
                                        <p:attrNameLst>
                                          <p:attrName>ppt_h</p:attrName>
                                        </p:attrNameLst>
                                      </p:cBhvr>
                                      <p:tavLst>
                                        <p:tav tm="0">
                                          <p:val>
                                            <p:fltVal val="0"/>
                                          </p:val>
                                        </p:tav>
                                        <p:tav tm="100000">
                                          <p:val>
                                            <p:strVal val="#ppt_h"/>
                                          </p:val>
                                        </p:tav>
                                      </p:tavLst>
                                    </p:anim>
                                    <p:animEffect transition="in" filter="fade">
                                      <p:cBhvr>
                                        <p:cTn id="9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P spid="16" grpId="0" animBg="1"/>
      <p:bldP spid="18"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Diagram 3"/>
          <p:cNvGraphicFramePr/>
          <p:nvPr/>
        </p:nvGraphicFramePr>
        <p:xfrm>
          <a:off x="1775520" y="836712"/>
          <a:ext cx="8568952" cy="5904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Vänster klammerparentes 4"/>
          <p:cNvSpPr/>
          <p:nvPr/>
        </p:nvSpPr>
        <p:spPr>
          <a:xfrm rot="-5400000">
            <a:off x="5843972" y="1160749"/>
            <a:ext cx="576064" cy="8424936"/>
          </a:xfrm>
          <a:prstGeom prst="lef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6" name="textruta 5"/>
          <p:cNvSpPr txBox="1"/>
          <p:nvPr/>
        </p:nvSpPr>
        <p:spPr>
          <a:xfrm>
            <a:off x="1919536" y="5589241"/>
            <a:ext cx="8424936" cy="646331"/>
          </a:xfrm>
          <a:prstGeom prst="rect">
            <a:avLst/>
          </a:prstGeom>
          <a:noFill/>
        </p:spPr>
        <p:txBody>
          <a:bodyPr wrap="square" rtlCol="0">
            <a:spAutoFit/>
          </a:bodyPr>
          <a:lstStyle/>
          <a:p>
            <a:r>
              <a:rPr lang="sv-SE" dirty="0">
                <a:solidFill>
                  <a:prstClr val="black"/>
                </a:solidFill>
              </a:rPr>
              <a:t>Different </a:t>
            </a:r>
            <a:r>
              <a:rPr lang="sv-SE" dirty="0" err="1">
                <a:solidFill>
                  <a:prstClr val="black"/>
                </a:solidFill>
              </a:rPr>
              <a:t>weights</a:t>
            </a:r>
            <a:r>
              <a:rPr lang="sv-SE" dirty="0">
                <a:solidFill>
                  <a:prstClr val="black"/>
                </a:solidFill>
              </a:rPr>
              <a:t> </a:t>
            </a:r>
            <a:r>
              <a:rPr lang="sv-SE" dirty="0" err="1">
                <a:solidFill>
                  <a:prstClr val="black"/>
                </a:solidFill>
              </a:rPr>
              <a:t>with</a:t>
            </a:r>
            <a:r>
              <a:rPr lang="sv-SE" dirty="0">
                <a:solidFill>
                  <a:prstClr val="black"/>
                </a:solidFill>
              </a:rPr>
              <a:t> </a:t>
            </a:r>
            <a:r>
              <a:rPr lang="sv-SE" dirty="0" err="1">
                <a:solidFill>
                  <a:prstClr val="black"/>
                </a:solidFill>
              </a:rPr>
              <a:t>regard</a:t>
            </a:r>
            <a:r>
              <a:rPr lang="sv-SE" dirty="0">
                <a:solidFill>
                  <a:prstClr val="black"/>
                </a:solidFill>
              </a:rPr>
              <a:t> </a:t>
            </a:r>
            <a:r>
              <a:rPr lang="sv-SE" dirty="0" err="1">
                <a:solidFill>
                  <a:prstClr val="black"/>
                </a:solidFill>
              </a:rPr>
              <a:t>to</a:t>
            </a:r>
            <a:r>
              <a:rPr lang="sv-SE" dirty="0">
                <a:solidFill>
                  <a:prstClr val="black"/>
                </a:solidFill>
              </a:rPr>
              <a:t> </a:t>
            </a:r>
            <a:r>
              <a:rPr lang="sv-SE" dirty="0" err="1">
                <a:solidFill>
                  <a:prstClr val="black"/>
                </a:solidFill>
              </a:rPr>
              <a:t>selection</a:t>
            </a:r>
            <a:r>
              <a:rPr lang="sv-SE" dirty="0">
                <a:solidFill>
                  <a:prstClr val="black"/>
                </a:solidFill>
              </a:rPr>
              <a:t> </a:t>
            </a:r>
            <a:r>
              <a:rPr lang="sv-SE" dirty="0" err="1">
                <a:solidFill>
                  <a:prstClr val="black"/>
                </a:solidFill>
              </a:rPr>
              <a:t>strengths</a:t>
            </a:r>
            <a:r>
              <a:rPr lang="sv-SE" dirty="0">
                <a:solidFill>
                  <a:prstClr val="black"/>
                </a:solidFill>
              </a:rPr>
              <a:t> on </a:t>
            </a:r>
            <a:r>
              <a:rPr lang="sv-SE" dirty="0" err="1">
                <a:solidFill>
                  <a:prstClr val="black"/>
                </a:solidFill>
              </a:rPr>
              <a:t>individuals</a:t>
            </a:r>
            <a:r>
              <a:rPr lang="sv-SE" dirty="0">
                <a:solidFill>
                  <a:prstClr val="black"/>
                </a:solidFill>
              </a:rPr>
              <a:t> and </a:t>
            </a:r>
            <a:r>
              <a:rPr lang="sv-SE" dirty="0" err="1">
                <a:solidFill>
                  <a:prstClr val="black"/>
                </a:solidFill>
              </a:rPr>
              <a:t>groups</a:t>
            </a:r>
            <a:r>
              <a:rPr lang="sv-SE" dirty="0">
                <a:solidFill>
                  <a:prstClr val="black"/>
                </a:solidFill>
              </a:rPr>
              <a:t> </a:t>
            </a:r>
            <a:r>
              <a:rPr lang="sv-SE" dirty="0" err="1">
                <a:solidFill>
                  <a:prstClr val="black"/>
                </a:solidFill>
              </a:rPr>
              <a:t>will</a:t>
            </a:r>
            <a:r>
              <a:rPr lang="sv-SE" dirty="0">
                <a:solidFill>
                  <a:prstClr val="black"/>
                </a:solidFill>
              </a:rPr>
              <a:t> be </a:t>
            </a:r>
            <a:r>
              <a:rPr lang="sv-SE" dirty="0" err="1">
                <a:solidFill>
                  <a:prstClr val="black"/>
                </a:solidFill>
              </a:rPr>
              <a:t>applied</a:t>
            </a:r>
            <a:r>
              <a:rPr lang="sv-SE" dirty="0">
                <a:solidFill>
                  <a:prstClr val="black"/>
                </a:solidFill>
              </a:rPr>
              <a:t> in </a:t>
            </a:r>
            <a:r>
              <a:rPr lang="sv-SE" dirty="0" err="1">
                <a:solidFill>
                  <a:prstClr val="black"/>
                </a:solidFill>
              </a:rPr>
              <a:t>each</a:t>
            </a:r>
            <a:r>
              <a:rPr lang="sv-SE" dirty="0">
                <a:solidFill>
                  <a:prstClr val="black"/>
                </a:solidFill>
              </a:rPr>
              <a:t> </a:t>
            </a:r>
            <a:r>
              <a:rPr lang="sv-SE" dirty="0" err="1">
                <a:solidFill>
                  <a:prstClr val="black"/>
                </a:solidFill>
              </a:rPr>
              <a:t>level</a:t>
            </a:r>
            <a:r>
              <a:rPr lang="sv-SE" dirty="0">
                <a:solidFill>
                  <a:prstClr val="black"/>
                </a:solidFill>
              </a:rPr>
              <a:t>, </a:t>
            </a:r>
            <a:r>
              <a:rPr lang="sv-SE" dirty="0" err="1">
                <a:solidFill>
                  <a:prstClr val="black"/>
                </a:solidFill>
              </a:rPr>
              <a:t>resulting</a:t>
            </a:r>
            <a:r>
              <a:rPr lang="sv-SE" dirty="0">
                <a:solidFill>
                  <a:prstClr val="black"/>
                </a:solidFill>
              </a:rPr>
              <a:t> in multilevel </a:t>
            </a:r>
            <a:r>
              <a:rPr lang="sv-SE" dirty="0" err="1">
                <a:solidFill>
                  <a:prstClr val="black"/>
                </a:solidFill>
              </a:rPr>
              <a:t>selection</a:t>
            </a:r>
            <a:r>
              <a:rPr lang="sv-SE" dirty="0">
                <a:solidFill>
                  <a:prstClr val="black"/>
                </a:solidFill>
              </a:rPr>
              <a:t>.  </a:t>
            </a:r>
          </a:p>
        </p:txBody>
      </p:sp>
      <p:graphicFrame>
        <p:nvGraphicFramePr>
          <p:cNvPr id="13" name="Tabell 12"/>
          <p:cNvGraphicFramePr>
            <a:graphicFrameLocks noGrp="1"/>
          </p:cNvGraphicFramePr>
          <p:nvPr/>
        </p:nvGraphicFramePr>
        <p:xfrm>
          <a:off x="1541310" y="32048"/>
          <a:ext cx="1530354" cy="1483360"/>
        </p:xfrm>
        <a:graphic>
          <a:graphicData uri="http://schemas.openxmlformats.org/drawingml/2006/table">
            <a:tbl>
              <a:tblPr firstRow="1" bandRow="1">
                <a:tableStyleId>{5C22544A-7EE6-4342-B048-85BDC9FD1C3A}</a:tableStyleId>
              </a:tblPr>
              <a:tblGrid>
                <a:gridCol w="1530354">
                  <a:extLst>
                    <a:ext uri="{9D8B030D-6E8A-4147-A177-3AD203B41FA5}">
                      <a16:colId xmlns:a16="http://schemas.microsoft.com/office/drawing/2014/main" val="20000"/>
                    </a:ext>
                  </a:extLst>
                </a:gridCol>
              </a:tblGrid>
              <a:tr h="370840">
                <a:tc>
                  <a:txBody>
                    <a:bodyPr/>
                    <a:lstStyle/>
                    <a:p>
                      <a:r>
                        <a:rPr lang="sv-SE" sz="1400" dirty="0"/>
                        <a:t>ECS (E)</a:t>
                      </a:r>
                    </a:p>
                  </a:txBody>
                  <a:tcPr/>
                </a:tc>
                <a:extLst>
                  <a:ext uri="{0D108BD9-81ED-4DB2-BD59-A6C34878D82A}">
                    <a16:rowId xmlns:a16="http://schemas.microsoft.com/office/drawing/2014/main" val="10000"/>
                  </a:ext>
                </a:extLst>
              </a:tr>
              <a:tr h="370840">
                <a:tc>
                  <a:txBody>
                    <a:bodyPr/>
                    <a:lstStyle/>
                    <a:p>
                      <a:r>
                        <a:rPr lang="sv-SE" sz="1400" dirty="0" err="1"/>
                        <a:t>Ideologizing</a:t>
                      </a:r>
                      <a:r>
                        <a:rPr lang="sv-SE" sz="1400" dirty="0"/>
                        <a:t> (Id)</a:t>
                      </a:r>
                    </a:p>
                  </a:txBody>
                  <a:tcPr/>
                </a:tc>
                <a:extLst>
                  <a:ext uri="{0D108BD9-81ED-4DB2-BD59-A6C34878D82A}">
                    <a16:rowId xmlns:a16="http://schemas.microsoft.com/office/drawing/2014/main" val="10001"/>
                  </a:ext>
                </a:extLst>
              </a:tr>
              <a:tr h="370840">
                <a:tc>
                  <a:txBody>
                    <a:bodyPr/>
                    <a:lstStyle/>
                    <a:p>
                      <a:r>
                        <a:rPr lang="sv-SE" sz="1400" dirty="0" err="1"/>
                        <a:t>Squeezing</a:t>
                      </a:r>
                      <a:r>
                        <a:rPr lang="sv-SE" sz="1400" dirty="0"/>
                        <a:t> (S)</a:t>
                      </a:r>
                    </a:p>
                  </a:txBody>
                  <a:tcPr/>
                </a:tc>
                <a:extLst>
                  <a:ext uri="{0D108BD9-81ED-4DB2-BD59-A6C34878D82A}">
                    <a16:rowId xmlns:a16="http://schemas.microsoft.com/office/drawing/2014/main" val="10002"/>
                  </a:ext>
                </a:extLst>
              </a:tr>
              <a:tr h="370840">
                <a:tc>
                  <a:txBody>
                    <a:bodyPr/>
                    <a:lstStyle/>
                    <a:p>
                      <a:r>
                        <a:rPr lang="sv-SE" sz="1400" dirty="0"/>
                        <a:t>Isolating (Is)</a:t>
                      </a:r>
                    </a:p>
                  </a:txBody>
                  <a:tcPr/>
                </a:tc>
                <a:extLst>
                  <a:ext uri="{0D108BD9-81ED-4DB2-BD59-A6C34878D82A}">
                    <a16:rowId xmlns:a16="http://schemas.microsoft.com/office/drawing/2014/main" val="10003"/>
                  </a:ext>
                </a:extLst>
              </a:tr>
            </a:tbl>
          </a:graphicData>
        </a:graphic>
      </p:graphicFrame>
      <p:sp>
        <p:nvSpPr>
          <p:cNvPr id="31" name="textruta 30"/>
          <p:cNvSpPr txBox="1"/>
          <p:nvPr/>
        </p:nvSpPr>
        <p:spPr>
          <a:xfrm>
            <a:off x="2063552" y="2534077"/>
            <a:ext cx="811441" cy="276999"/>
          </a:xfrm>
          <a:prstGeom prst="rect">
            <a:avLst/>
          </a:prstGeom>
          <a:noFill/>
        </p:spPr>
        <p:txBody>
          <a:bodyPr wrap="none" rtlCol="0">
            <a:spAutoFit/>
          </a:bodyPr>
          <a:lstStyle/>
          <a:p>
            <a:r>
              <a:rPr lang="sv-SE" sz="1200" dirty="0">
                <a:solidFill>
                  <a:prstClr val="black"/>
                </a:solidFill>
              </a:rPr>
              <a:t>E&gt;Is&gt;Id&gt;S</a:t>
            </a:r>
          </a:p>
        </p:txBody>
      </p:sp>
      <p:sp>
        <p:nvSpPr>
          <p:cNvPr id="32" name="textruta 31"/>
          <p:cNvSpPr txBox="1"/>
          <p:nvPr/>
        </p:nvSpPr>
        <p:spPr>
          <a:xfrm>
            <a:off x="3503712" y="2924945"/>
            <a:ext cx="811441" cy="276999"/>
          </a:xfrm>
          <a:prstGeom prst="rect">
            <a:avLst/>
          </a:prstGeom>
          <a:noFill/>
        </p:spPr>
        <p:txBody>
          <a:bodyPr wrap="none" rtlCol="0">
            <a:spAutoFit/>
          </a:bodyPr>
          <a:lstStyle/>
          <a:p>
            <a:r>
              <a:rPr lang="sv-SE" sz="1200" dirty="0">
                <a:solidFill>
                  <a:prstClr val="black"/>
                </a:solidFill>
              </a:rPr>
              <a:t>E&gt;Id&gt;Is&gt;S</a:t>
            </a:r>
          </a:p>
        </p:txBody>
      </p:sp>
      <p:sp>
        <p:nvSpPr>
          <p:cNvPr id="33" name="textruta 32"/>
          <p:cNvSpPr txBox="1"/>
          <p:nvPr/>
        </p:nvSpPr>
        <p:spPr>
          <a:xfrm>
            <a:off x="1779125" y="3952845"/>
            <a:ext cx="811441" cy="276999"/>
          </a:xfrm>
          <a:prstGeom prst="rect">
            <a:avLst/>
          </a:prstGeom>
          <a:noFill/>
        </p:spPr>
        <p:txBody>
          <a:bodyPr wrap="none" rtlCol="0">
            <a:spAutoFit/>
          </a:bodyPr>
          <a:lstStyle/>
          <a:p>
            <a:r>
              <a:rPr lang="sv-SE" sz="1200" dirty="0">
                <a:solidFill>
                  <a:prstClr val="black"/>
                </a:solidFill>
              </a:rPr>
              <a:t>S&gt;Id&gt;E&gt;Is</a:t>
            </a:r>
          </a:p>
        </p:txBody>
      </p:sp>
      <p:sp>
        <p:nvSpPr>
          <p:cNvPr id="34" name="textruta 33"/>
          <p:cNvSpPr txBox="1"/>
          <p:nvPr/>
        </p:nvSpPr>
        <p:spPr>
          <a:xfrm>
            <a:off x="6132005" y="2786843"/>
            <a:ext cx="811441" cy="276999"/>
          </a:xfrm>
          <a:prstGeom prst="rect">
            <a:avLst/>
          </a:prstGeom>
          <a:noFill/>
        </p:spPr>
        <p:txBody>
          <a:bodyPr wrap="none" rtlCol="0">
            <a:spAutoFit/>
          </a:bodyPr>
          <a:lstStyle/>
          <a:p>
            <a:r>
              <a:rPr lang="sv-SE" sz="1200" dirty="0">
                <a:solidFill>
                  <a:prstClr val="black"/>
                </a:solidFill>
              </a:rPr>
              <a:t>S&gt;Id&gt;E&gt;Is</a:t>
            </a:r>
          </a:p>
        </p:txBody>
      </p:sp>
      <p:sp>
        <p:nvSpPr>
          <p:cNvPr id="35" name="textruta 34"/>
          <p:cNvSpPr txBox="1"/>
          <p:nvPr/>
        </p:nvSpPr>
        <p:spPr>
          <a:xfrm>
            <a:off x="5222008" y="2786445"/>
            <a:ext cx="811441" cy="276999"/>
          </a:xfrm>
          <a:prstGeom prst="rect">
            <a:avLst/>
          </a:prstGeom>
          <a:noFill/>
        </p:spPr>
        <p:txBody>
          <a:bodyPr wrap="none" rtlCol="0">
            <a:spAutoFit/>
          </a:bodyPr>
          <a:lstStyle/>
          <a:p>
            <a:r>
              <a:rPr lang="sv-SE" sz="1200" dirty="0">
                <a:solidFill>
                  <a:prstClr val="black"/>
                </a:solidFill>
              </a:rPr>
              <a:t>Id&gt;E&gt;Is&gt;S</a:t>
            </a:r>
          </a:p>
        </p:txBody>
      </p:sp>
      <p:sp>
        <p:nvSpPr>
          <p:cNvPr id="36" name="textruta 35"/>
          <p:cNvSpPr txBox="1"/>
          <p:nvPr/>
        </p:nvSpPr>
        <p:spPr>
          <a:xfrm>
            <a:off x="9120337" y="2647945"/>
            <a:ext cx="811441" cy="276999"/>
          </a:xfrm>
          <a:prstGeom prst="rect">
            <a:avLst/>
          </a:prstGeom>
          <a:noFill/>
        </p:spPr>
        <p:txBody>
          <a:bodyPr wrap="none" rtlCol="0">
            <a:spAutoFit/>
          </a:bodyPr>
          <a:lstStyle/>
          <a:p>
            <a:r>
              <a:rPr lang="sv-SE" sz="1200" dirty="0">
                <a:solidFill>
                  <a:prstClr val="black"/>
                </a:solidFill>
              </a:rPr>
              <a:t>E&gt;S&gt;Is&gt;Id</a:t>
            </a:r>
          </a:p>
        </p:txBody>
      </p:sp>
      <p:sp>
        <p:nvSpPr>
          <p:cNvPr id="2" name="Höger klammerparentes 1"/>
          <p:cNvSpPr/>
          <p:nvPr/>
        </p:nvSpPr>
        <p:spPr>
          <a:xfrm rot="-5400000">
            <a:off x="3090349" y="1112601"/>
            <a:ext cx="268596" cy="25743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3" name="textruta 2"/>
          <p:cNvSpPr txBox="1"/>
          <p:nvPr/>
        </p:nvSpPr>
        <p:spPr>
          <a:xfrm>
            <a:off x="2579187" y="1860848"/>
            <a:ext cx="1314214" cy="338554"/>
          </a:xfrm>
          <a:prstGeom prst="rect">
            <a:avLst/>
          </a:prstGeom>
          <a:noFill/>
        </p:spPr>
        <p:txBody>
          <a:bodyPr wrap="square" rtlCol="0">
            <a:spAutoFit/>
          </a:bodyPr>
          <a:lstStyle/>
          <a:p>
            <a:r>
              <a:rPr lang="sv-SE" sz="1600" dirty="0" err="1">
                <a:solidFill>
                  <a:prstClr val="black"/>
                </a:solidFill>
              </a:rPr>
              <a:t>Competition</a:t>
            </a:r>
            <a:r>
              <a:rPr lang="sv-SE" sz="1600" dirty="0">
                <a:solidFill>
                  <a:prstClr val="black"/>
                </a:solidFill>
              </a:rPr>
              <a:t>!</a:t>
            </a:r>
          </a:p>
        </p:txBody>
      </p:sp>
      <p:sp>
        <p:nvSpPr>
          <p:cNvPr id="14" name="textruta 13"/>
          <p:cNvSpPr txBox="1"/>
          <p:nvPr/>
        </p:nvSpPr>
        <p:spPr>
          <a:xfrm>
            <a:off x="5344281" y="1860848"/>
            <a:ext cx="1314214" cy="338554"/>
          </a:xfrm>
          <a:prstGeom prst="rect">
            <a:avLst/>
          </a:prstGeom>
          <a:noFill/>
        </p:spPr>
        <p:txBody>
          <a:bodyPr wrap="square" rtlCol="0">
            <a:spAutoFit/>
          </a:bodyPr>
          <a:lstStyle/>
          <a:p>
            <a:r>
              <a:rPr lang="sv-SE" sz="1600" dirty="0" err="1">
                <a:solidFill>
                  <a:prstClr val="black"/>
                </a:solidFill>
              </a:rPr>
              <a:t>Competition</a:t>
            </a:r>
            <a:r>
              <a:rPr lang="sv-SE" sz="1600" dirty="0">
                <a:solidFill>
                  <a:prstClr val="black"/>
                </a:solidFill>
              </a:rPr>
              <a:t>!</a:t>
            </a:r>
          </a:p>
        </p:txBody>
      </p:sp>
      <p:sp>
        <p:nvSpPr>
          <p:cNvPr id="15" name="Höger klammerparentes 14"/>
          <p:cNvSpPr/>
          <p:nvPr/>
        </p:nvSpPr>
        <p:spPr>
          <a:xfrm rot="-5400000">
            <a:off x="5871929" y="1093977"/>
            <a:ext cx="268596" cy="25743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16" name="Höger klammerparentes 15"/>
          <p:cNvSpPr/>
          <p:nvPr/>
        </p:nvSpPr>
        <p:spPr>
          <a:xfrm rot="-5400000">
            <a:off x="8689039" y="1103502"/>
            <a:ext cx="268596" cy="25743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solidFill>
                <a:prstClr val="black"/>
              </a:solidFill>
            </a:endParaRPr>
          </a:p>
        </p:txBody>
      </p:sp>
      <p:sp>
        <p:nvSpPr>
          <p:cNvPr id="17" name="textruta 16"/>
          <p:cNvSpPr txBox="1"/>
          <p:nvPr/>
        </p:nvSpPr>
        <p:spPr>
          <a:xfrm>
            <a:off x="8112225" y="1860848"/>
            <a:ext cx="1613627" cy="338554"/>
          </a:xfrm>
          <a:prstGeom prst="rect">
            <a:avLst/>
          </a:prstGeom>
          <a:noFill/>
        </p:spPr>
        <p:txBody>
          <a:bodyPr wrap="square" rtlCol="0">
            <a:spAutoFit/>
          </a:bodyPr>
          <a:lstStyle/>
          <a:p>
            <a:r>
              <a:rPr lang="sv-SE" sz="1600" dirty="0" err="1">
                <a:solidFill>
                  <a:prstClr val="black"/>
                </a:solidFill>
              </a:rPr>
              <a:t>Competition</a:t>
            </a:r>
            <a:r>
              <a:rPr lang="sv-SE" sz="1600" dirty="0">
                <a:solidFill>
                  <a:prstClr val="black"/>
                </a:solidFill>
              </a:rPr>
              <a:t>???</a:t>
            </a:r>
          </a:p>
        </p:txBody>
      </p:sp>
      <p:sp>
        <p:nvSpPr>
          <p:cNvPr id="7" name="textruta 6">
            <a:extLst>
              <a:ext uri="{FF2B5EF4-FFF2-40B4-BE49-F238E27FC236}">
                <a16:creationId xmlns:a16="http://schemas.microsoft.com/office/drawing/2014/main" id="{F6EA2E15-0F97-4D75-A3A1-C01ECA534E2E}"/>
              </a:ext>
            </a:extLst>
          </p:cNvPr>
          <p:cNvSpPr txBox="1"/>
          <p:nvPr/>
        </p:nvSpPr>
        <p:spPr>
          <a:xfrm>
            <a:off x="3084278" y="21984"/>
            <a:ext cx="2569684" cy="369332"/>
          </a:xfrm>
          <a:prstGeom prst="rect">
            <a:avLst/>
          </a:prstGeom>
          <a:noFill/>
        </p:spPr>
        <p:txBody>
          <a:bodyPr wrap="square" rtlCol="0">
            <a:spAutoFit/>
          </a:bodyPr>
          <a:lstStyle/>
          <a:p>
            <a:r>
              <a:rPr lang="sv-SE" dirty="0" err="1">
                <a:solidFill>
                  <a:prstClr val="black"/>
                </a:solidFill>
              </a:rPr>
              <a:t>Cooperate</a:t>
            </a:r>
            <a:r>
              <a:rPr lang="sv-SE" dirty="0">
                <a:solidFill>
                  <a:prstClr val="black"/>
                </a:solidFill>
              </a:rPr>
              <a:t> to </a:t>
            </a:r>
            <a:r>
              <a:rPr lang="sv-SE" dirty="0" err="1">
                <a:solidFill>
                  <a:prstClr val="black"/>
                </a:solidFill>
              </a:rPr>
              <a:t>compete</a:t>
            </a:r>
            <a:r>
              <a:rPr lang="sv-SE" dirty="0">
                <a:solidFill>
                  <a:prstClr val="black"/>
                </a:solidFill>
              </a:rPr>
              <a:t>!</a:t>
            </a:r>
          </a:p>
        </p:txBody>
      </p:sp>
      <p:sp>
        <p:nvSpPr>
          <p:cNvPr id="8" name="textruta 7"/>
          <p:cNvSpPr txBox="1"/>
          <p:nvPr/>
        </p:nvSpPr>
        <p:spPr>
          <a:xfrm>
            <a:off x="6033449" y="-9547"/>
            <a:ext cx="6158551" cy="1569660"/>
          </a:xfrm>
          <a:prstGeom prst="rect">
            <a:avLst/>
          </a:prstGeom>
          <a:solidFill>
            <a:schemeClr val="accent1">
              <a:lumMod val="40000"/>
              <a:lumOff val="60000"/>
              <a:alpha val="34000"/>
            </a:schemeClr>
          </a:solidFill>
        </p:spPr>
        <p:txBody>
          <a:bodyPr wrap="square" rtlCol="0">
            <a:spAutoFit/>
          </a:bodyPr>
          <a:lstStyle/>
          <a:p>
            <a:r>
              <a:rPr lang="sv-SE" sz="3200" dirty="0" err="1"/>
              <a:t>Insight</a:t>
            </a:r>
            <a:r>
              <a:rPr lang="sv-SE" sz="3200" dirty="0"/>
              <a:t>: The </a:t>
            </a:r>
            <a:r>
              <a:rPr lang="sv-SE" sz="3200" dirty="0" err="1"/>
              <a:t>care</a:t>
            </a:r>
            <a:r>
              <a:rPr lang="sv-SE" sz="3200" dirty="0"/>
              <a:t> </a:t>
            </a:r>
            <a:r>
              <a:rPr lang="sv-SE" sz="3200" dirty="0" err="1"/>
              <a:t>pathways</a:t>
            </a:r>
            <a:r>
              <a:rPr lang="sv-SE" sz="3200" dirty="0"/>
              <a:t> is (</a:t>
            </a:r>
            <a:r>
              <a:rPr lang="sv-SE" sz="3200" dirty="0" err="1"/>
              <a:t>unintentionally</a:t>
            </a:r>
            <a:r>
              <a:rPr lang="sv-SE" sz="3200" dirty="0"/>
              <a:t>) sort </a:t>
            </a:r>
            <a:r>
              <a:rPr lang="sv-SE" sz="3200" dirty="0" err="1"/>
              <a:t>of</a:t>
            </a:r>
            <a:r>
              <a:rPr lang="sv-SE" sz="3200" dirty="0"/>
              <a:t> </a:t>
            </a:r>
            <a:r>
              <a:rPr lang="sv-SE" sz="3200" dirty="0" err="1"/>
              <a:t>designed</a:t>
            </a:r>
            <a:r>
              <a:rPr lang="sv-SE" sz="3200" dirty="0"/>
              <a:t> </a:t>
            </a:r>
            <a:r>
              <a:rPr lang="sv-SE" sz="3200" dirty="0" err="1"/>
              <a:t>to</a:t>
            </a:r>
            <a:r>
              <a:rPr lang="sv-SE" sz="3200" dirty="0"/>
              <a:t> fall apart.</a:t>
            </a:r>
          </a:p>
        </p:txBody>
      </p:sp>
    </p:spTree>
    <p:custDataLst>
      <p:tags r:id="rId1"/>
    </p:custDataLst>
    <p:extLst>
      <p:ext uri="{BB962C8B-B14F-4D97-AF65-F5344CB8AC3E}">
        <p14:creationId xmlns:p14="http://schemas.microsoft.com/office/powerpoint/2010/main" val="2921429064"/>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ruta 3"/>
          <p:cNvSpPr txBox="1"/>
          <p:nvPr/>
        </p:nvSpPr>
        <p:spPr>
          <a:xfrm>
            <a:off x="0" y="293252"/>
            <a:ext cx="12192000" cy="2062103"/>
          </a:xfrm>
          <a:prstGeom prst="rect">
            <a:avLst/>
          </a:prstGeom>
          <a:noFill/>
        </p:spPr>
        <p:txBody>
          <a:bodyPr wrap="square" rtlCol="0" anchor="ctr">
            <a:spAutoFit/>
          </a:bodyPr>
          <a:lstStyle/>
          <a:p>
            <a:pPr algn="ctr"/>
            <a:r>
              <a:rPr lang="sv-SE" sz="3600" dirty="0">
                <a:latin typeface="Arial" panose="020B0604020202020204"/>
              </a:rPr>
              <a:t>The </a:t>
            </a:r>
            <a:r>
              <a:rPr lang="sv-SE" sz="3600" dirty="0" err="1">
                <a:latin typeface="Arial" panose="020B0604020202020204"/>
              </a:rPr>
              <a:t>presented</a:t>
            </a:r>
            <a:r>
              <a:rPr lang="sv-SE" sz="3600" dirty="0">
                <a:latin typeface="Arial" panose="020B0604020202020204"/>
              </a:rPr>
              <a:t> research </a:t>
            </a:r>
            <a:r>
              <a:rPr lang="sv-SE" sz="3600" dirty="0" err="1">
                <a:latin typeface="Arial" panose="020B0604020202020204"/>
              </a:rPr>
              <a:t>was</a:t>
            </a:r>
            <a:r>
              <a:rPr lang="sv-SE" sz="3600" dirty="0">
                <a:latin typeface="Arial" panose="020B0604020202020204"/>
              </a:rPr>
              <a:t> </a:t>
            </a:r>
            <a:r>
              <a:rPr lang="sv-SE" sz="3600" dirty="0" err="1">
                <a:latin typeface="Arial" panose="020B0604020202020204"/>
              </a:rPr>
              <a:t>supported</a:t>
            </a:r>
            <a:r>
              <a:rPr lang="sv-SE" sz="3600" dirty="0">
                <a:latin typeface="Arial" panose="020B0604020202020204"/>
              </a:rPr>
              <a:t> by FORSS, the Research Council in the </a:t>
            </a:r>
            <a:r>
              <a:rPr lang="sv-SE" sz="3600" dirty="0" err="1">
                <a:latin typeface="Arial" panose="020B0604020202020204"/>
              </a:rPr>
              <a:t>Southeast</a:t>
            </a:r>
            <a:r>
              <a:rPr lang="sv-SE" sz="3600" dirty="0">
                <a:latin typeface="Arial" panose="020B0604020202020204"/>
              </a:rPr>
              <a:t> </a:t>
            </a:r>
            <a:r>
              <a:rPr lang="sv-SE" sz="3600" dirty="0" err="1">
                <a:latin typeface="Arial" panose="020B0604020202020204"/>
              </a:rPr>
              <a:t>of</a:t>
            </a:r>
            <a:r>
              <a:rPr lang="sv-SE" sz="3600" dirty="0">
                <a:latin typeface="Arial" panose="020B0604020202020204"/>
              </a:rPr>
              <a:t> Sweden; </a:t>
            </a:r>
          </a:p>
          <a:p>
            <a:pPr algn="ctr"/>
            <a:r>
              <a:rPr lang="sv-SE" sz="3600" dirty="0">
                <a:latin typeface="Arial" panose="020B0604020202020204"/>
              </a:rPr>
              <a:t>and the R&amp;D-</a:t>
            </a:r>
            <a:r>
              <a:rPr lang="sv-SE" sz="3600" dirty="0" err="1">
                <a:latin typeface="Arial" panose="020B0604020202020204"/>
              </a:rPr>
              <a:t>unit</a:t>
            </a:r>
            <a:r>
              <a:rPr lang="sv-SE" sz="3600" dirty="0">
                <a:latin typeface="Arial" panose="020B0604020202020204"/>
              </a:rPr>
              <a:t> </a:t>
            </a:r>
            <a:r>
              <a:rPr lang="sv-SE" sz="3600" dirty="0" err="1">
                <a:latin typeface="Arial" panose="020B0604020202020204"/>
              </a:rPr>
              <a:t>of</a:t>
            </a:r>
            <a:r>
              <a:rPr lang="sv-SE" sz="3600" dirty="0">
                <a:latin typeface="Arial" panose="020B0604020202020204"/>
              </a:rPr>
              <a:t> Region Kronoberg, Sweden</a:t>
            </a:r>
          </a:p>
          <a:p>
            <a:pPr algn="ctr"/>
            <a:endParaRPr lang="sv-SE" sz="2000" dirty="0">
              <a:latin typeface="Arial" panose="020B0604020202020204"/>
            </a:endParaRPr>
          </a:p>
        </p:txBody>
      </p:sp>
      <p:pic>
        <p:nvPicPr>
          <p:cNvPr id="1027"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539" t="-342" r="73444" b="342"/>
          <a:stretch/>
        </p:blipFill>
        <p:spPr bwMode="auto">
          <a:xfrm>
            <a:off x="6479627" y="3563007"/>
            <a:ext cx="2281918" cy="23412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ruta 9"/>
          <p:cNvSpPr txBox="1"/>
          <p:nvPr/>
        </p:nvSpPr>
        <p:spPr>
          <a:xfrm>
            <a:off x="0" y="2482241"/>
            <a:ext cx="12192000" cy="954107"/>
          </a:xfrm>
          <a:prstGeom prst="rect">
            <a:avLst/>
          </a:prstGeom>
          <a:noFill/>
        </p:spPr>
        <p:txBody>
          <a:bodyPr wrap="square" rtlCol="0" anchor="ctr">
            <a:spAutoFit/>
          </a:bodyPr>
          <a:lstStyle/>
          <a:p>
            <a:pPr algn="ctr"/>
            <a:r>
              <a:rPr lang="sv-SE" sz="3600" dirty="0" err="1">
                <a:latin typeface="Arial" panose="020B0604020202020204"/>
              </a:rPr>
              <a:t>Please</a:t>
            </a:r>
            <a:r>
              <a:rPr lang="sv-SE" sz="3600" dirty="0">
                <a:latin typeface="Arial" panose="020B0604020202020204"/>
              </a:rPr>
              <a:t> </a:t>
            </a:r>
            <a:r>
              <a:rPr lang="sv-SE" sz="3600" dirty="0" err="1">
                <a:latin typeface="Arial" panose="020B0604020202020204"/>
              </a:rPr>
              <a:t>remember</a:t>
            </a:r>
            <a:r>
              <a:rPr lang="sv-SE" sz="3600" dirty="0">
                <a:latin typeface="Arial" panose="020B0604020202020204"/>
              </a:rPr>
              <a:t> </a:t>
            </a:r>
            <a:r>
              <a:rPr lang="sv-SE" sz="3600" dirty="0" err="1">
                <a:latin typeface="Arial" panose="020B0604020202020204"/>
              </a:rPr>
              <a:t>your</a:t>
            </a:r>
            <a:r>
              <a:rPr lang="sv-SE" sz="3600" dirty="0">
                <a:latin typeface="Arial" panose="020B0604020202020204"/>
              </a:rPr>
              <a:t> </a:t>
            </a:r>
            <a:r>
              <a:rPr lang="sv-SE" sz="3600" dirty="0" err="1">
                <a:latin typeface="Arial" panose="020B0604020202020204"/>
              </a:rPr>
              <a:t>credits</a:t>
            </a:r>
            <a:r>
              <a:rPr lang="sv-SE" sz="3600" dirty="0">
                <a:latin typeface="Arial" panose="020B0604020202020204"/>
              </a:rPr>
              <a:t>!</a:t>
            </a:r>
          </a:p>
          <a:p>
            <a:pPr algn="ctr"/>
            <a:endParaRPr lang="sv-SE" sz="2000" dirty="0">
              <a:latin typeface="Arial" panose="020B0604020202020204"/>
            </a:endParaRPr>
          </a:p>
        </p:txBody>
      </p:sp>
      <p:pic>
        <p:nvPicPr>
          <p:cNvPr id="103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2142" y="3197087"/>
            <a:ext cx="3073043" cy="30730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34770002"/>
      </p:ext>
    </p:extLst>
  </p:cSld>
  <p:clrMapOvr>
    <a:masterClrMapping/>
  </p:clrMapOvr>
  <mc:AlternateContent xmlns:mc="http://schemas.openxmlformats.org/markup-compatibility/2006" xmlns:p14="http://schemas.microsoft.com/office/powerpoint/2010/main">
    <mc:Choice Requires="p14">
      <p:transition spd="slow" p14:dur="2000" advTm="43238"/>
    </mc:Choice>
    <mc:Fallback xmlns="">
      <p:transition spd="slow" advTm="43238"/>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a:xfrm>
            <a:off x="516834" y="416234"/>
            <a:ext cx="11255165" cy="695740"/>
          </a:xfrm>
        </p:spPr>
        <p:txBody>
          <a:bodyPr/>
          <a:lstStyle/>
          <a:p>
            <a:r>
              <a:rPr lang="sv-SE" dirty="0" err="1"/>
              <a:t>What´the</a:t>
            </a:r>
            <a:r>
              <a:rPr lang="sv-SE" dirty="0"/>
              <a:t> </a:t>
            </a:r>
            <a:r>
              <a:rPr lang="sv-SE" dirty="0" err="1"/>
              <a:t>point</a:t>
            </a:r>
            <a:r>
              <a:rPr lang="sv-SE" dirty="0"/>
              <a:t>?</a:t>
            </a:r>
          </a:p>
        </p:txBody>
      </p:sp>
      <p:sp>
        <p:nvSpPr>
          <p:cNvPr id="3" name="Platshållare för bildnummer 2"/>
          <p:cNvSpPr>
            <a:spLocks noGrp="1"/>
          </p:cNvSpPr>
          <p:nvPr>
            <p:ph type="sldNum" sz="quarter" idx="11"/>
          </p:nvPr>
        </p:nvSpPr>
        <p:spPr/>
        <p:txBody>
          <a:bodyPr/>
          <a:lstStyle/>
          <a:p>
            <a:fld id="{19B51A1E-902D-48AF-9020-955120F399B6}" type="slidenum">
              <a:rPr lang="en-US" noProof="0" smtClean="0"/>
              <a:pPr/>
              <a:t>20</a:t>
            </a:fld>
            <a:endParaRPr lang="en-US" noProof="0" dirty="0"/>
          </a:p>
        </p:txBody>
      </p:sp>
      <p:graphicFrame>
        <p:nvGraphicFramePr>
          <p:cNvPr id="13" name="Diagram 12"/>
          <p:cNvGraphicFramePr/>
          <p:nvPr>
            <p:extLst>
              <p:ext uri="{D42A27DB-BD31-4B8C-83A1-F6EECF244321}">
                <p14:modId xmlns:p14="http://schemas.microsoft.com/office/powerpoint/2010/main" val="1625791468"/>
              </p:ext>
            </p:extLst>
          </p:nvPr>
        </p:nvGraphicFramePr>
        <p:xfrm>
          <a:off x="455447" y="914400"/>
          <a:ext cx="11736553" cy="59435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Ellips 14"/>
          <p:cNvSpPr/>
          <p:nvPr/>
        </p:nvSpPr>
        <p:spPr>
          <a:xfrm rot="-1740000">
            <a:off x="3350468" y="1342400"/>
            <a:ext cx="1832924" cy="4392962"/>
          </a:xfrm>
          <a:prstGeom prst="ellipse">
            <a:avLst/>
          </a:prstGeom>
          <a:solidFill>
            <a:srgbClr val="FFFF00">
              <a:alpha val="68000"/>
            </a:srgb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16" name="textruta 15"/>
          <p:cNvSpPr txBox="1"/>
          <p:nvPr/>
        </p:nvSpPr>
        <p:spPr>
          <a:xfrm rot="3580823">
            <a:off x="2503140" y="3107171"/>
            <a:ext cx="3294993" cy="954107"/>
          </a:xfrm>
          <a:prstGeom prst="rect">
            <a:avLst/>
          </a:prstGeom>
          <a:noFill/>
        </p:spPr>
        <p:txBody>
          <a:bodyPr wrap="square" rtlCol="0">
            <a:spAutoFit/>
          </a:bodyPr>
          <a:lstStyle/>
          <a:p>
            <a:pPr algn="ctr"/>
            <a:r>
              <a:rPr lang="sv-SE" sz="2800" dirty="0"/>
              <a:t>IFAPE </a:t>
            </a:r>
            <a:r>
              <a:rPr lang="sv-SE" sz="2800" dirty="0" err="1"/>
              <a:t>appropriation</a:t>
            </a:r>
            <a:r>
              <a:rPr lang="sv-SE" sz="2800" dirty="0"/>
              <a:t> </a:t>
            </a:r>
            <a:r>
              <a:rPr lang="sv-SE" sz="2800" dirty="0" err="1"/>
              <a:t>theory</a:t>
            </a:r>
            <a:endParaRPr lang="sv-SE" sz="2800" dirty="0"/>
          </a:p>
        </p:txBody>
      </p:sp>
    </p:spTree>
    <p:extLst>
      <p:ext uri="{BB962C8B-B14F-4D97-AF65-F5344CB8AC3E}">
        <p14:creationId xmlns:p14="http://schemas.microsoft.com/office/powerpoint/2010/main" val="3536332543"/>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3E7A53C6-2F8C-477C-AB12-00B1BE9EBCA3}"/>
              </a:ext>
            </a:extLst>
          </p:cNvPr>
          <p:cNvSpPr>
            <a:spLocks noGrp="1"/>
          </p:cNvSpPr>
          <p:nvPr>
            <p:ph type="title"/>
          </p:nvPr>
        </p:nvSpPr>
        <p:spPr/>
        <p:txBody>
          <a:bodyPr/>
          <a:lstStyle/>
          <a:p>
            <a:pPr algn="ctr"/>
            <a:r>
              <a:rPr lang="sv-SE" dirty="0"/>
              <a:t>General </a:t>
            </a:r>
            <a:r>
              <a:rPr lang="sv-SE" dirty="0" err="1"/>
              <a:t>conclusion</a:t>
            </a:r>
            <a:endParaRPr lang="sv-SE" dirty="0"/>
          </a:p>
        </p:txBody>
      </p:sp>
      <p:sp>
        <p:nvSpPr>
          <p:cNvPr id="3" name="Platshållare för innehåll 2">
            <a:extLst>
              <a:ext uri="{FF2B5EF4-FFF2-40B4-BE49-F238E27FC236}">
                <a16:creationId xmlns:a16="http://schemas.microsoft.com/office/drawing/2014/main" id="{1D259381-E7EA-4F5F-936B-B59BA051A113}"/>
              </a:ext>
            </a:extLst>
          </p:cNvPr>
          <p:cNvSpPr>
            <a:spLocks noGrp="1"/>
          </p:cNvSpPr>
          <p:nvPr>
            <p:ph idx="1"/>
          </p:nvPr>
        </p:nvSpPr>
        <p:spPr>
          <a:xfrm>
            <a:off x="378372" y="1245476"/>
            <a:ext cx="11398469" cy="5360276"/>
          </a:xfrm>
          <a:solidFill>
            <a:schemeClr val="bg1">
              <a:lumMod val="85000"/>
            </a:schemeClr>
          </a:solidFill>
        </p:spPr>
        <p:txBody>
          <a:bodyPr>
            <a:normAutofit/>
          </a:bodyPr>
          <a:lstStyle/>
          <a:p>
            <a:pPr marL="0" indent="0">
              <a:buNone/>
            </a:pPr>
            <a:endParaRPr lang="en-US" sz="2800" dirty="0"/>
          </a:p>
          <a:p>
            <a:pPr algn="ctr"/>
            <a:endParaRPr lang="en-US" sz="2800" dirty="0"/>
          </a:p>
          <a:p>
            <a:pPr marL="0" indent="0" algn="ctr">
              <a:buNone/>
            </a:pPr>
            <a:r>
              <a:rPr lang="en-US" sz="2800" dirty="0"/>
              <a:t>One parsimonious prediction: </a:t>
            </a:r>
          </a:p>
          <a:p>
            <a:pPr marL="0" indent="0" algn="ctr">
              <a:buNone/>
            </a:pPr>
            <a:endParaRPr lang="en-US" sz="2800" b="1" dirty="0">
              <a:solidFill>
                <a:srgbClr val="002060"/>
              </a:solidFill>
            </a:endParaRPr>
          </a:p>
          <a:p>
            <a:pPr marL="0" indent="0" algn="ctr">
              <a:buNone/>
            </a:pPr>
            <a:r>
              <a:rPr lang="en-US" sz="2800" b="1" dirty="0">
                <a:solidFill>
                  <a:srgbClr val="002060"/>
                </a:solidFill>
              </a:rPr>
              <a:t>The cultural/professional practice most associated with professional fitness will be the one that spreads in the care pathway. </a:t>
            </a:r>
          </a:p>
          <a:p>
            <a:pPr marL="0" indent="0" algn="ctr">
              <a:buNone/>
            </a:pPr>
            <a:endParaRPr lang="en-US" sz="2800" b="1" dirty="0">
              <a:solidFill>
                <a:srgbClr val="002060"/>
              </a:solidFill>
            </a:endParaRPr>
          </a:p>
          <a:p>
            <a:pPr marL="0" indent="0" algn="ctr">
              <a:buNone/>
            </a:pPr>
            <a:r>
              <a:rPr lang="en-US" sz="2800" dirty="0"/>
              <a:t>Requires deep thinking about how to design care pathways for ND/mental health.  </a:t>
            </a:r>
          </a:p>
        </p:txBody>
      </p:sp>
    </p:spTree>
    <p:extLst>
      <p:ext uri="{BB962C8B-B14F-4D97-AF65-F5344CB8AC3E}">
        <p14:creationId xmlns:p14="http://schemas.microsoft.com/office/powerpoint/2010/main" val="1760875702"/>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dirty="0"/>
              <a:t>Practical </a:t>
            </a:r>
            <a:r>
              <a:rPr lang="sv-SE" dirty="0" err="1"/>
              <a:t>implications</a:t>
            </a:r>
            <a:r>
              <a:rPr lang="sv-SE" dirty="0"/>
              <a:t> </a:t>
            </a:r>
            <a:r>
              <a:rPr lang="sv-SE" dirty="0" err="1"/>
              <a:t>of</a:t>
            </a:r>
            <a:r>
              <a:rPr lang="sv-SE" dirty="0"/>
              <a:t> the </a:t>
            </a:r>
            <a:r>
              <a:rPr lang="sv-SE" dirty="0" err="1"/>
              <a:t>theory</a:t>
            </a:r>
            <a:r>
              <a:rPr lang="sv-SE" dirty="0"/>
              <a:t>:</a:t>
            </a:r>
          </a:p>
        </p:txBody>
      </p:sp>
      <p:sp>
        <p:nvSpPr>
          <p:cNvPr id="3" name="Platshållare för innehåll 2"/>
          <p:cNvSpPr>
            <a:spLocks noGrp="1"/>
          </p:cNvSpPr>
          <p:nvPr>
            <p:ph idx="1"/>
          </p:nvPr>
        </p:nvSpPr>
        <p:spPr/>
        <p:txBody>
          <a:bodyPr/>
          <a:lstStyle/>
          <a:p>
            <a:r>
              <a:rPr lang="sv-SE" sz="2400" b="1" dirty="0"/>
              <a:t>Go right </a:t>
            </a:r>
            <a:r>
              <a:rPr lang="sv-SE" sz="2400" b="1" dirty="0" err="1"/>
              <a:t>ahead</a:t>
            </a:r>
            <a:r>
              <a:rPr lang="sv-SE" sz="2400" b="1" dirty="0"/>
              <a:t> </a:t>
            </a:r>
            <a:r>
              <a:rPr lang="sv-SE" sz="2400" b="1" dirty="0" err="1"/>
              <a:t>with</a:t>
            </a:r>
            <a:r>
              <a:rPr lang="sv-SE" sz="2400" b="1" dirty="0"/>
              <a:t> PROSOCIAL and </a:t>
            </a:r>
            <a:r>
              <a:rPr lang="sv-SE" sz="2400" b="1" dirty="0" err="1"/>
              <a:t>Ostrom’s</a:t>
            </a:r>
            <a:r>
              <a:rPr lang="sv-SE" sz="2400" b="1" dirty="0"/>
              <a:t> Design </a:t>
            </a:r>
            <a:r>
              <a:rPr lang="sv-SE" sz="2400" b="1" dirty="0" err="1"/>
              <a:t>principles</a:t>
            </a:r>
            <a:r>
              <a:rPr lang="sv-SE" sz="2400" b="1" dirty="0"/>
              <a:t> </a:t>
            </a:r>
            <a:r>
              <a:rPr lang="sv-SE" sz="2400" b="1" dirty="0" err="1"/>
              <a:t>to</a:t>
            </a:r>
            <a:r>
              <a:rPr lang="sv-SE" sz="2400" b="1" dirty="0"/>
              <a:t> </a:t>
            </a:r>
            <a:r>
              <a:rPr lang="sv-SE" sz="2400" b="1" dirty="0" err="1"/>
              <a:t>work</a:t>
            </a:r>
            <a:r>
              <a:rPr lang="sv-SE" sz="2400" b="1" dirty="0"/>
              <a:t> </a:t>
            </a:r>
            <a:r>
              <a:rPr lang="sv-SE" sz="2400" b="1" dirty="0" err="1"/>
              <a:t>to</a:t>
            </a:r>
            <a:r>
              <a:rPr lang="sv-SE" sz="2400" b="1" dirty="0"/>
              <a:t> </a:t>
            </a:r>
            <a:r>
              <a:rPr lang="sv-SE" sz="2400" b="1" dirty="0" err="1"/>
              <a:t>improve</a:t>
            </a:r>
            <a:r>
              <a:rPr lang="sv-SE" sz="2400" b="1" dirty="0"/>
              <a:t> </a:t>
            </a:r>
            <a:r>
              <a:rPr lang="sv-SE" sz="2400" b="1" dirty="0" err="1"/>
              <a:t>care</a:t>
            </a:r>
            <a:r>
              <a:rPr lang="sv-SE" sz="2400" b="1" dirty="0"/>
              <a:t> </a:t>
            </a:r>
            <a:r>
              <a:rPr lang="sv-SE" sz="2400" b="1" dirty="0" err="1"/>
              <a:t>pathways</a:t>
            </a:r>
            <a:r>
              <a:rPr lang="sv-SE" sz="2400" b="1" dirty="0"/>
              <a:t>!</a:t>
            </a:r>
          </a:p>
          <a:p>
            <a:r>
              <a:rPr lang="sv-SE" sz="2400" b="1" dirty="0"/>
              <a:t>Design </a:t>
            </a:r>
            <a:r>
              <a:rPr lang="sv-SE" sz="2400" b="1" dirty="0" err="1"/>
              <a:t>care</a:t>
            </a:r>
            <a:r>
              <a:rPr lang="sv-SE" sz="2400" b="1" dirty="0"/>
              <a:t> </a:t>
            </a:r>
            <a:r>
              <a:rPr lang="sv-SE" sz="2400" b="1" dirty="0" err="1"/>
              <a:t>pathways</a:t>
            </a:r>
            <a:r>
              <a:rPr lang="sv-SE" sz="2400" b="1" dirty="0"/>
              <a:t> </a:t>
            </a:r>
            <a:r>
              <a:rPr lang="sv-SE" sz="2400" b="1" dirty="0" err="1"/>
              <a:t>to</a:t>
            </a:r>
            <a:r>
              <a:rPr lang="sv-SE" sz="2400" b="1" dirty="0"/>
              <a:t> </a:t>
            </a:r>
            <a:r>
              <a:rPr lang="sv-SE" sz="2400" b="1" dirty="0" err="1"/>
              <a:t>optimize</a:t>
            </a:r>
            <a:r>
              <a:rPr lang="sv-SE" sz="2400" b="1" dirty="0"/>
              <a:t> </a:t>
            </a:r>
            <a:r>
              <a:rPr lang="sv-SE" sz="2400" b="1" dirty="0" err="1"/>
              <a:t>covariation</a:t>
            </a:r>
            <a:r>
              <a:rPr lang="sv-SE" sz="2400" b="1" dirty="0"/>
              <a:t> </a:t>
            </a:r>
            <a:r>
              <a:rPr lang="sv-SE" sz="2400" b="1" dirty="0" err="1"/>
              <a:t>between</a:t>
            </a:r>
            <a:r>
              <a:rPr lang="sv-SE" sz="2400" b="1" dirty="0"/>
              <a:t> UC and </a:t>
            </a:r>
            <a:r>
              <a:rPr lang="sv-SE" sz="2400" b="1" dirty="0" err="1"/>
              <a:t>desired</a:t>
            </a:r>
            <a:r>
              <a:rPr lang="sv-SE" sz="2400" b="1" dirty="0"/>
              <a:t> </a:t>
            </a:r>
            <a:r>
              <a:rPr lang="sv-SE" sz="2400" b="1" dirty="0" err="1"/>
              <a:t>professional</a:t>
            </a:r>
            <a:r>
              <a:rPr lang="sv-SE" sz="2400" b="1" dirty="0"/>
              <a:t> </a:t>
            </a:r>
            <a:r>
              <a:rPr lang="sv-SE" sz="2400" b="1" dirty="0" err="1"/>
              <a:t>behavior</a:t>
            </a:r>
            <a:r>
              <a:rPr lang="sv-SE" sz="2400" b="1" dirty="0"/>
              <a:t>.</a:t>
            </a:r>
          </a:p>
          <a:p>
            <a:r>
              <a:rPr lang="sv-SE" sz="2400" b="1" dirty="0" err="1"/>
              <a:t>Actual</a:t>
            </a:r>
            <a:r>
              <a:rPr lang="sv-SE" sz="2400" b="1" dirty="0"/>
              <a:t> </a:t>
            </a:r>
            <a:r>
              <a:rPr lang="sv-SE" sz="2400" b="1" dirty="0" err="1"/>
              <a:t>contingencies</a:t>
            </a:r>
            <a:r>
              <a:rPr lang="sv-SE" sz="2400" b="1" dirty="0"/>
              <a:t> </a:t>
            </a:r>
            <a:r>
              <a:rPr lang="sv-SE" sz="2400" b="1" dirty="0" err="1"/>
              <a:t>decide</a:t>
            </a:r>
            <a:r>
              <a:rPr lang="sv-SE" sz="2400" b="1" dirty="0"/>
              <a:t>, not ”policy” or ”</a:t>
            </a:r>
            <a:r>
              <a:rPr lang="sv-SE" sz="2400" b="1" dirty="0" err="1"/>
              <a:t>what</a:t>
            </a:r>
            <a:r>
              <a:rPr lang="sv-SE" sz="2400" b="1" dirty="0"/>
              <a:t> is </a:t>
            </a:r>
            <a:r>
              <a:rPr lang="sv-SE" sz="2400" b="1" dirty="0" err="1"/>
              <a:t>desired</a:t>
            </a:r>
            <a:r>
              <a:rPr lang="sv-SE" sz="2400" b="1" dirty="0"/>
              <a:t>”.</a:t>
            </a:r>
          </a:p>
          <a:p>
            <a:r>
              <a:rPr lang="sv-SE" sz="2400" b="1" dirty="0"/>
              <a:t>Evolution in </a:t>
            </a:r>
            <a:r>
              <a:rPr lang="sv-SE" sz="2400" b="1" dirty="0" err="1"/>
              <a:t>complex</a:t>
            </a:r>
            <a:r>
              <a:rPr lang="sv-SE" sz="2400" b="1" dirty="0"/>
              <a:t> adaptive systems </a:t>
            </a:r>
            <a:r>
              <a:rPr lang="sv-SE" sz="2400" b="1" dirty="0" err="1"/>
              <a:t>such</a:t>
            </a:r>
            <a:r>
              <a:rPr lang="sv-SE" sz="2400" b="1" dirty="0"/>
              <a:t> as </a:t>
            </a:r>
            <a:r>
              <a:rPr lang="sv-SE" sz="2400" b="1" dirty="0" err="1"/>
              <a:t>these</a:t>
            </a:r>
            <a:r>
              <a:rPr lang="sv-SE" sz="2400" b="1" dirty="0"/>
              <a:t> is not </a:t>
            </a:r>
            <a:r>
              <a:rPr lang="sv-SE" sz="2400" b="1" dirty="0" err="1"/>
              <a:t>possible</a:t>
            </a:r>
            <a:r>
              <a:rPr lang="sv-SE" sz="2400" b="1" dirty="0"/>
              <a:t> </a:t>
            </a:r>
            <a:r>
              <a:rPr lang="sv-SE" sz="2400" b="1" dirty="0" err="1"/>
              <a:t>to</a:t>
            </a:r>
            <a:r>
              <a:rPr lang="sv-SE" sz="2400" b="1" dirty="0"/>
              <a:t> </a:t>
            </a:r>
            <a:r>
              <a:rPr lang="sv-SE" sz="2400" b="1" dirty="0" err="1"/>
              <a:t>micromanage</a:t>
            </a:r>
            <a:r>
              <a:rPr lang="sv-SE" sz="2400" b="1" dirty="0"/>
              <a:t>. </a:t>
            </a:r>
            <a:r>
              <a:rPr lang="sv-SE" sz="2400" b="1" dirty="0" err="1"/>
              <a:t>Professional</a:t>
            </a:r>
            <a:r>
              <a:rPr lang="sv-SE" sz="2400" b="1" dirty="0"/>
              <a:t> </a:t>
            </a:r>
            <a:r>
              <a:rPr lang="sv-SE" sz="2400" b="1" dirty="0" err="1"/>
              <a:t>networking</a:t>
            </a:r>
            <a:r>
              <a:rPr lang="sv-SE" sz="2400" b="1" dirty="0"/>
              <a:t> = </a:t>
            </a:r>
            <a:r>
              <a:rPr lang="sv-SE" sz="2400" b="1" dirty="0" err="1"/>
              <a:t>better</a:t>
            </a:r>
            <a:r>
              <a:rPr lang="sv-SE" sz="2400" b="1" dirty="0"/>
              <a:t>.</a:t>
            </a:r>
          </a:p>
          <a:p>
            <a:r>
              <a:rPr lang="sv-SE" sz="2400" b="1" dirty="0" err="1"/>
              <a:t>Confidently</a:t>
            </a:r>
            <a:r>
              <a:rPr lang="sv-SE" sz="2400" b="1" dirty="0"/>
              <a:t> </a:t>
            </a:r>
            <a:r>
              <a:rPr lang="sv-SE" sz="2400" b="1" dirty="0" err="1"/>
              <a:t>apply</a:t>
            </a:r>
            <a:r>
              <a:rPr lang="sv-SE" sz="2400" b="1" dirty="0"/>
              <a:t> a CBS-</a:t>
            </a:r>
            <a:r>
              <a:rPr lang="sv-SE" sz="2400" b="1" dirty="0" err="1"/>
              <a:t>perspective</a:t>
            </a:r>
            <a:r>
              <a:rPr lang="sv-SE" sz="2400" b="1" dirty="0"/>
              <a:t> in </a:t>
            </a:r>
            <a:r>
              <a:rPr lang="sv-SE" sz="2400" b="1" dirty="0" err="1"/>
              <a:t>future</a:t>
            </a:r>
            <a:r>
              <a:rPr lang="sv-SE" sz="2400" b="1" dirty="0"/>
              <a:t> research.</a:t>
            </a:r>
          </a:p>
          <a:p>
            <a:r>
              <a:rPr lang="sv-SE" sz="2400" b="1" dirty="0"/>
              <a:t>Most relevant </a:t>
            </a:r>
            <a:r>
              <a:rPr lang="sv-SE" sz="2400" b="1" dirty="0" err="1"/>
              <a:t>change</a:t>
            </a:r>
            <a:r>
              <a:rPr lang="sv-SE" sz="2400" b="1" dirty="0"/>
              <a:t> </a:t>
            </a:r>
            <a:r>
              <a:rPr lang="sv-SE" sz="2400" b="1" dirty="0" err="1"/>
              <a:t>variables</a:t>
            </a:r>
            <a:r>
              <a:rPr lang="sv-SE" sz="2400" b="1" dirty="0"/>
              <a:t>: </a:t>
            </a:r>
          </a:p>
          <a:p>
            <a:pPr lvl="1"/>
            <a:r>
              <a:rPr lang="sv-SE" sz="2200" b="1" dirty="0" err="1"/>
              <a:t>Dialogue</a:t>
            </a:r>
            <a:r>
              <a:rPr lang="sv-SE" sz="2200" b="1" dirty="0"/>
              <a:t> </a:t>
            </a:r>
            <a:r>
              <a:rPr lang="sv-SE" sz="2200" b="1" dirty="0" err="1"/>
              <a:t>quality</a:t>
            </a:r>
            <a:r>
              <a:rPr lang="sv-SE" sz="2200" b="1" dirty="0"/>
              <a:t> </a:t>
            </a:r>
            <a:r>
              <a:rPr lang="sv-SE" sz="2200" b="1" dirty="0" err="1"/>
              <a:t>between</a:t>
            </a:r>
            <a:r>
              <a:rPr lang="sv-SE" sz="2200" b="1" dirty="0"/>
              <a:t> </a:t>
            </a:r>
            <a:r>
              <a:rPr lang="sv-SE" sz="2200" b="1" dirty="0" err="1"/>
              <a:t>professionals</a:t>
            </a:r>
            <a:r>
              <a:rPr lang="sv-SE" sz="2200" b="1" dirty="0"/>
              <a:t> in the </a:t>
            </a:r>
            <a:r>
              <a:rPr lang="sv-SE" sz="2200" b="1" dirty="0" err="1"/>
              <a:t>care</a:t>
            </a:r>
            <a:r>
              <a:rPr lang="sv-SE" sz="2200" b="1" dirty="0"/>
              <a:t> </a:t>
            </a:r>
            <a:r>
              <a:rPr lang="sv-SE" sz="2200" b="1" dirty="0" err="1"/>
              <a:t>pathway</a:t>
            </a:r>
            <a:endParaRPr lang="sv-SE" sz="2200" b="1" dirty="0"/>
          </a:p>
          <a:p>
            <a:pPr lvl="1"/>
            <a:r>
              <a:rPr lang="sv-SE" sz="2200" b="1" dirty="0" err="1"/>
              <a:t>Degree</a:t>
            </a:r>
            <a:r>
              <a:rPr lang="sv-SE" sz="2200" b="1" dirty="0"/>
              <a:t> </a:t>
            </a:r>
            <a:r>
              <a:rPr lang="sv-SE" sz="2200" b="1" dirty="0" err="1"/>
              <a:t>of</a:t>
            </a:r>
            <a:r>
              <a:rPr lang="sv-SE" sz="2200" b="1" dirty="0"/>
              <a:t> match </a:t>
            </a:r>
            <a:r>
              <a:rPr lang="sv-SE" sz="2200" b="1" dirty="0" err="1"/>
              <a:t>between</a:t>
            </a:r>
            <a:r>
              <a:rPr lang="sv-SE" sz="2200" b="1" dirty="0"/>
              <a:t> </a:t>
            </a:r>
            <a:r>
              <a:rPr lang="sv-SE" sz="2200" b="1" dirty="0" err="1"/>
              <a:t>professional</a:t>
            </a:r>
            <a:r>
              <a:rPr lang="sv-SE" sz="2200" b="1" dirty="0"/>
              <a:t> </a:t>
            </a:r>
            <a:r>
              <a:rPr lang="sv-SE" sz="2200" b="1" dirty="0" err="1"/>
              <a:t>competence</a:t>
            </a:r>
            <a:r>
              <a:rPr lang="sv-SE" sz="2200" b="1" dirty="0"/>
              <a:t> and patient problems</a:t>
            </a:r>
          </a:p>
          <a:p>
            <a:pPr lvl="1"/>
            <a:r>
              <a:rPr lang="sv-SE" sz="2200" b="1" dirty="0"/>
              <a:t>Patient </a:t>
            </a:r>
            <a:r>
              <a:rPr lang="sv-SE" sz="2200" b="1" dirty="0" err="1"/>
              <a:t>outcomes</a:t>
            </a:r>
            <a:r>
              <a:rPr lang="sv-SE" sz="2200" b="1" dirty="0"/>
              <a:t> </a:t>
            </a:r>
          </a:p>
        </p:txBody>
      </p:sp>
      <p:sp>
        <p:nvSpPr>
          <p:cNvPr id="4" name="Platshållare för bildnummer 3"/>
          <p:cNvSpPr>
            <a:spLocks noGrp="1"/>
          </p:cNvSpPr>
          <p:nvPr>
            <p:ph type="sldNum" sz="quarter" idx="11"/>
          </p:nvPr>
        </p:nvSpPr>
        <p:spPr/>
        <p:txBody>
          <a:bodyPr/>
          <a:lstStyle/>
          <a:p>
            <a:fld id="{19B51A1E-902D-48AF-9020-955120F399B6}" type="slidenum">
              <a:rPr lang="en-US" noProof="0" smtClean="0"/>
              <a:pPr/>
              <a:t>22</a:t>
            </a:fld>
            <a:endParaRPr lang="en-US" noProof="0" dirty="0"/>
          </a:p>
        </p:txBody>
      </p:sp>
    </p:spTree>
    <p:extLst>
      <p:ext uri="{BB962C8B-B14F-4D97-AF65-F5344CB8AC3E}">
        <p14:creationId xmlns:p14="http://schemas.microsoft.com/office/powerpoint/2010/main" val="629859465"/>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B7E859-9A82-E547-84E3-8EB9DA61812F}"/>
              </a:ext>
            </a:extLst>
          </p:cNvPr>
          <p:cNvSpPr>
            <a:spLocks noGrp="1"/>
          </p:cNvSpPr>
          <p:nvPr>
            <p:ph type="title"/>
          </p:nvPr>
        </p:nvSpPr>
        <p:spPr/>
        <p:txBody>
          <a:bodyPr>
            <a:normAutofit/>
          </a:bodyPr>
          <a:lstStyle/>
          <a:p>
            <a:r>
              <a:rPr lang="sv-SE" dirty="0" err="1"/>
              <a:t>Implications</a:t>
            </a:r>
            <a:r>
              <a:rPr lang="sv-SE" dirty="0"/>
              <a:t> I: </a:t>
            </a:r>
            <a:r>
              <a:rPr lang="sv-SE" dirty="0" err="1"/>
              <a:t>Ostrom´s</a:t>
            </a:r>
            <a:r>
              <a:rPr lang="sv-SE" dirty="0"/>
              <a:t> 8 </a:t>
            </a:r>
            <a:r>
              <a:rPr lang="sv-SE" dirty="0" err="1"/>
              <a:t>principles</a:t>
            </a:r>
            <a:endParaRPr lang="sv-SE" dirty="0"/>
          </a:p>
        </p:txBody>
      </p:sp>
      <p:sp>
        <p:nvSpPr>
          <p:cNvPr id="4" name="Content Placeholder 4">
            <a:extLst>
              <a:ext uri="{FF2B5EF4-FFF2-40B4-BE49-F238E27FC236}">
                <a16:creationId xmlns:a16="http://schemas.microsoft.com/office/drawing/2014/main" id="{21849D04-665B-7949-A823-00F5016C579C}"/>
              </a:ext>
            </a:extLst>
          </p:cNvPr>
          <p:cNvSpPr>
            <a:spLocks noGrp="1"/>
          </p:cNvSpPr>
          <p:nvPr>
            <p:ph idx="1"/>
          </p:nvPr>
        </p:nvSpPr>
        <p:spPr>
          <a:xfrm>
            <a:off x="1631504" y="1700808"/>
            <a:ext cx="8928992" cy="4968552"/>
          </a:xfrm>
        </p:spPr>
        <p:txBody>
          <a:bodyPr>
            <a:normAutofit fontScale="55000" lnSpcReduction="20000"/>
          </a:bodyPr>
          <a:lstStyle/>
          <a:p>
            <a:r>
              <a:rPr lang="en-US" b="1" dirty="0"/>
              <a:t>Commons-theorists have delineated principles for successful governing of common pool resources (e. g. Agrawal, 2002, pp. 47-70). In the case of Elinor Ostrom (1990/2015, p.90), these are:</a:t>
            </a:r>
          </a:p>
          <a:p>
            <a:pPr marL="114300" indent="0">
              <a:buNone/>
            </a:pPr>
            <a:endParaRPr lang="sv-SE" dirty="0"/>
          </a:p>
          <a:p>
            <a:pPr marL="628650" indent="-514350">
              <a:buFont typeface="+mj-lt"/>
              <a:buAutoNum type="arabicPeriod"/>
            </a:pPr>
            <a:r>
              <a:rPr lang="en-US" sz="3300" dirty="0"/>
              <a:t>Clearly defined boundaries with respect to who can appropriate and to the boundaries of the CPR itself.</a:t>
            </a:r>
            <a:endParaRPr lang="sv-SE" sz="3300" dirty="0"/>
          </a:p>
          <a:p>
            <a:pPr marL="628650" indent="-514350">
              <a:buFont typeface="+mj-lt"/>
              <a:buAutoNum type="arabicPeriod"/>
            </a:pPr>
            <a:r>
              <a:rPr lang="en-US" sz="3300" dirty="0"/>
              <a:t>Congruence between appropriation and provision rules and local conditions.</a:t>
            </a:r>
            <a:endParaRPr lang="sv-SE" sz="3300" dirty="0"/>
          </a:p>
          <a:p>
            <a:pPr marL="628650" indent="-514350">
              <a:buFont typeface="+mj-lt"/>
              <a:buAutoNum type="arabicPeriod"/>
            </a:pPr>
            <a:r>
              <a:rPr lang="en-US" sz="3300" dirty="0"/>
              <a:t>Collective choice-arrangements, meaning that most people involved in the CPR have the chance to influence operational, day-to-day rules.</a:t>
            </a:r>
            <a:endParaRPr lang="sv-SE" sz="3300" dirty="0"/>
          </a:p>
          <a:p>
            <a:pPr marL="628650" indent="-514350">
              <a:buFont typeface="+mj-lt"/>
              <a:buAutoNum type="arabicPeriod"/>
            </a:pPr>
            <a:r>
              <a:rPr lang="en-US" sz="3300" dirty="0"/>
              <a:t>Monitoring. Monitoring of the CPR is in place and the ones who monitors are accountable to, or are, the appropriators.</a:t>
            </a:r>
            <a:endParaRPr lang="sv-SE" sz="3300" dirty="0"/>
          </a:p>
          <a:p>
            <a:pPr marL="628650" indent="-514350">
              <a:buFont typeface="+mj-lt"/>
              <a:buAutoNum type="arabicPeriod"/>
            </a:pPr>
            <a:r>
              <a:rPr lang="en-US" sz="3300" dirty="0"/>
              <a:t>Graduated sanctions. When any stakeholder free-rides or break operational rules s/he faces effective sanctions.</a:t>
            </a:r>
            <a:endParaRPr lang="sv-SE" sz="3300" dirty="0"/>
          </a:p>
          <a:p>
            <a:pPr marL="628650" indent="-514350">
              <a:buFont typeface="+mj-lt"/>
              <a:buAutoNum type="arabicPeriod"/>
            </a:pPr>
            <a:r>
              <a:rPr lang="en-US" sz="3300" dirty="0"/>
              <a:t>Conflict resolution mechanisms. These should be of low cost and with rapid access. </a:t>
            </a:r>
            <a:endParaRPr lang="sv-SE" sz="3300" dirty="0"/>
          </a:p>
          <a:p>
            <a:pPr marL="628650" indent="-514350">
              <a:buFont typeface="+mj-lt"/>
              <a:buAutoNum type="arabicPeriod"/>
            </a:pPr>
            <a:r>
              <a:rPr lang="en-US" sz="3300" dirty="0"/>
              <a:t>Minimal recognition of the rights to organize. Appropriators must not be prohibited to act jointly by external authorities.</a:t>
            </a:r>
            <a:endParaRPr lang="sv-SE" sz="3300" dirty="0"/>
          </a:p>
          <a:p>
            <a:pPr marL="628650" indent="-514350">
              <a:buFont typeface="+mj-lt"/>
              <a:buAutoNum type="arabicPeriod"/>
            </a:pPr>
            <a:r>
              <a:rPr lang="en-US" sz="3300" dirty="0"/>
              <a:t>Nested </a:t>
            </a:r>
            <a:r>
              <a:rPr lang="en-US" sz="3300" dirty="0" err="1"/>
              <a:t>enterprizes</a:t>
            </a:r>
            <a:r>
              <a:rPr lang="en-US" sz="3300" dirty="0"/>
              <a:t>. For larger CPRs, they should be successfully nested into the larger structures and multiple layers of society which impacts provision, supply, rules, conflict resolution, and more.</a:t>
            </a:r>
            <a:endParaRPr lang="sv-SE" sz="3300" dirty="0"/>
          </a:p>
        </p:txBody>
      </p:sp>
    </p:spTree>
    <p:extLst>
      <p:ext uri="{BB962C8B-B14F-4D97-AF65-F5344CB8AC3E}">
        <p14:creationId xmlns:p14="http://schemas.microsoft.com/office/powerpoint/2010/main" val="3128093369"/>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8" name="Ellips 57">
            <a:extLst>
              <a:ext uri="{FF2B5EF4-FFF2-40B4-BE49-F238E27FC236}">
                <a16:creationId xmlns:a16="http://schemas.microsoft.com/office/drawing/2014/main" id="{4270D051-0524-450E-9623-B8757A97196C}"/>
              </a:ext>
            </a:extLst>
          </p:cNvPr>
          <p:cNvSpPr/>
          <p:nvPr/>
        </p:nvSpPr>
        <p:spPr>
          <a:xfrm>
            <a:off x="1806834" y="-107296"/>
            <a:ext cx="8880918" cy="7072591"/>
          </a:xfrm>
          <a:prstGeom prst="ellipse">
            <a:avLst/>
          </a:prstGeom>
          <a:solidFill>
            <a:srgbClr val="00B0F0"/>
          </a:solidFill>
          <a:ln>
            <a:noFill/>
          </a:ln>
          <a:effectLst>
            <a:outerShdw blurRad="50800" dist="50800" dir="5400000" algn="ctr" rotWithShape="0">
              <a:srgbClr val="00B0F0"/>
            </a:out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57" name="Ellips 56">
            <a:extLst>
              <a:ext uri="{FF2B5EF4-FFF2-40B4-BE49-F238E27FC236}">
                <a16:creationId xmlns:a16="http://schemas.microsoft.com/office/drawing/2014/main" id="{7A104649-D81A-4663-80B9-C8187F1C5517}"/>
              </a:ext>
            </a:extLst>
          </p:cNvPr>
          <p:cNvSpPr/>
          <p:nvPr/>
        </p:nvSpPr>
        <p:spPr>
          <a:xfrm>
            <a:off x="2044012" y="332657"/>
            <a:ext cx="8712969" cy="6347521"/>
          </a:xfrm>
          <a:prstGeom prst="ellipse">
            <a:avLst/>
          </a:prstGeom>
          <a:solidFill>
            <a:schemeClr val="accent5">
              <a:lumMod val="60000"/>
              <a:lumOff val="40000"/>
            </a:schemeClr>
          </a:solidFill>
          <a:ln>
            <a:noFill/>
          </a:ln>
          <a:effectLst>
            <a:outerShdw blurRad="50800" dist="50800" dir="5400000" algn="ctr" rotWithShape="0">
              <a:schemeClr val="bg1"/>
            </a:out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56" name="Ellips 55">
            <a:extLst>
              <a:ext uri="{FF2B5EF4-FFF2-40B4-BE49-F238E27FC236}">
                <a16:creationId xmlns:a16="http://schemas.microsoft.com/office/drawing/2014/main" id="{BE208717-0BAD-4F47-B3C7-0157A1F4BFA7}"/>
              </a:ext>
            </a:extLst>
          </p:cNvPr>
          <p:cNvSpPr/>
          <p:nvPr/>
        </p:nvSpPr>
        <p:spPr>
          <a:xfrm>
            <a:off x="1962828" y="997974"/>
            <a:ext cx="8712969" cy="5435638"/>
          </a:xfrm>
          <a:prstGeom prst="ellipse">
            <a:avLst/>
          </a:prstGeom>
          <a:solidFill>
            <a:srgbClr val="FFFF00"/>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55" name="Ellips 54">
            <a:extLst>
              <a:ext uri="{FF2B5EF4-FFF2-40B4-BE49-F238E27FC236}">
                <a16:creationId xmlns:a16="http://schemas.microsoft.com/office/drawing/2014/main" id="{3C1D6CD0-AE22-4D80-9E5D-22C00B23ADCD}"/>
              </a:ext>
            </a:extLst>
          </p:cNvPr>
          <p:cNvSpPr/>
          <p:nvPr/>
        </p:nvSpPr>
        <p:spPr>
          <a:xfrm>
            <a:off x="1981488" y="1143222"/>
            <a:ext cx="8712968" cy="5145142"/>
          </a:xfrm>
          <a:prstGeom prst="ellipse">
            <a:avLst/>
          </a:prstGeom>
          <a:solidFill>
            <a:srgbClr val="FF0000"/>
          </a:solidFill>
          <a:ln>
            <a:noFill/>
          </a:ln>
          <a:effectLst>
            <a:outerShdw blurRad="50800" dist="50800" dir="5400000" algn="ctr" rotWithShape="0">
              <a:schemeClr val="bg1"/>
            </a:out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0" name="Ellips 9">
            <a:extLst>
              <a:ext uri="{FF2B5EF4-FFF2-40B4-BE49-F238E27FC236}">
                <a16:creationId xmlns:a16="http://schemas.microsoft.com/office/drawing/2014/main" id="{00CDAA9B-670B-4C4B-BE11-BCEB93243FC8}"/>
              </a:ext>
            </a:extLst>
          </p:cNvPr>
          <p:cNvSpPr/>
          <p:nvPr/>
        </p:nvSpPr>
        <p:spPr>
          <a:xfrm>
            <a:off x="1892926" y="1205738"/>
            <a:ext cx="8801531" cy="5059889"/>
          </a:xfrm>
          <a:prstGeom prst="ellipse">
            <a:avLst/>
          </a:prstGeom>
          <a:pattFill prst="diagBrick">
            <a:fgClr>
              <a:schemeClr val="accent1"/>
            </a:fgClr>
            <a:bgClr>
              <a:schemeClr val="bg1"/>
            </a:bgClr>
          </a:pattFill>
          <a:ln w="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8" name="textruta 7">
            <a:extLst>
              <a:ext uri="{FF2B5EF4-FFF2-40B4-BE49-F238E27FC236}">
                <a16:creationId xmlns:a16="http://schemas.microsoft.com/office/drawing/2014/main" id="{684E929A-42B2-4EFF-B826-49BA65E2E9C6}"/>
              </a:ext>
            </a:extLst>
          </p:cNvPr>
          <p:cNvSpPr txBox="1"/>
          <p:nvPr/>
        </p:nvSpPr>
        <p:spPr>
          <a:xfrm>
            <a:off x="2496278" y="3721481"/>
            <a:ext cx="2576346" cy="461665"/>
          </a:xfrm>
          <a:prstGeom prst="rect">
            <a:avLst/>
          </a:prstGeom>
          <a:noFill/>
        </p:spPr>
        <p:txBody>
          <a:bodyPr wrap="none" rtlCol="0">
            <a:spAutoFit/>
          </a:bodyPr>
          <a:lstStyle/>
          <a:p>
            <a:r>
              <a:rPr lang="sv-SE" sz="2400" dirty="0" err="1">
                <a:solidFill>
                  <a:prstClr val="black"/>
                </a:solidFill>
              </a:rPr>
              <a:t>Unpacking</a:t>
            </a:r>
            <a:r>
              <a:rPr lang="sv-SE" sz="2400" dirty="0">
                <a:solidFill>
                  <a:prstClr val="black"/>
                </a:solidFill>
              </a:rPr>
              <a:t> </a:t>
            </a:r>
            <a:r>
              <a:rPr lang="sv-SE" sz="2400" dirty="0" err="1">
                <a:solidFill>
                  <a:prstClr val="black"/>
                </a:solidFill>
              </a:rPr>
              <a:t>control</a:t>
            </a:r>
            <a:r>
              <a:rPr lang="sv-SE" sz="2400" dirty="0">
                <a:solidFill>
                  <a:prstClr val="black"/>
                </a:solidFill>
              </a:rPr>
              <a:t> </a:t>
            </a:r>
          </a:p>
        </p:txBody>
      </p:sp>
      <p:sp>
        <p:nvSpPr>
          <p:cNvPr id="11" name="textruta 10">
            <a:extLst>
              <a:ext uri="{FF2B5EF4-FFF2-40B4-BE49-F238E27FC236}">
                <a16:creationId xmlns:a16="http://schemas.microsoft.com/office/drawing/2014/main" id="{68442B34-B14C-4FF8-9B76-005A9F654288}"/>
              </a:ext>
            </a:extLst>
          </p:cNvPr>
          <p:cNvSpPr txBox="1"/>
          <p:nvPr/>
        </p:nvSpPr>
        <p:spPr>
          <a:xfrm>
            <a:off x="6678782" y="3982778"/>
            <a:ext cx="3240360" cy="338554"/>
          </a:xfrm>
          <a:prstGeom prst="rect">
            <a:avLst/>
          </a:prstGeom>
          <a:noFill/>
        </p:spPr>
        <p:txBody>
          <a:bodyPr wrap="square" rtlCol="0">
            <a:spAutoFit/>
          </a:bodyPr>
          <a:lstStyle/>
          <a:p>
            <a:r>
              <a:rPr lang="sv-SE" sz="1600" b="1" dirty="0" err="1">
                <a:solidFill>
                  <a:prstClr val="black"/>
                </a:solidFill>
              </a:rPr>
              <a:t>Expanding</a:t>
            </a:r>
            <a:r>
              <a:rPr lang="sv-SE" sz="1600" b="1" dirty="0">
                <a:solidFill>
                  <a:prstClr val="black"/>
                </a:solidFill>
              </a:rPr>
              <a:t> </a:t>
            </a:r>
            <a:r>
              <a:rPr lang="sv-SE" sz="1600" b="1" dirty="0" err="1">
                <a:solidFill>
                  <a:prstClr val="black"/>
                </a:solidFill>
              </a:rPr>
              <a:t>constructive</a:t>
            </a:r>
            <a:r>
              <a:rPr lang="sv-SE" sz="1600" b="1" dirty="0">
                <a:solidFill>
                  <a:prstClr val="black"/>
                </a:solidFill>
              </a:rPr>
              <a:t> space</a:t>
            </a:r>
          </a:p>
        </p:txBody>
      </p:sp>
      <p:sp>
        <p:nvSpPr>
          <p:cNvPr id="12" name="textruta 11">
            <a:extLst>
              <a:ext uri="{FF2B5EF4-FFF2-40B4-BE49-F238E27FC236}">
                <a16:creationId xmlns:a16="http://schemas.microsoft.com/office/drawing/2014/main" id="{D9056944-8E69-42F3-90D5-67482D45F2DE}"/>
              </a:ext>
            </a:extLst>
          </p:cNvPr>
          <p:cNvSpPr txBox="1"/>
          <p:nvPr/>
        </p:nvSpPr>
        <p:spPr>
          <a:xfrm>
            <a:off x="6647782" y="2966251"/>
            <a:ext cx="1296144" cy="338554"/>
          </a:xfrm>
          <a:prstGeom prst="rect">
            <a:avLst/>
          </a:prstGeom>
          <a:noFill/>
        </p:spPr>
        <p:txBody>
          <a:bodyPr wrap="square" rtlCol="0">
            <a:spAutoFit/>
          </a:bodyPr>
          <a:lstStyle/>
          <a:p>
            <a:r>
              <a:rPr lang="sv-SE" sz="1600" b="1" dirty="0" err="1">
                <a:solidFill>
                  <a:prstClr val="black"/>
                </a:solidFill>
              </a:rPr>
              <a:t>Squeezing</a:t>
            </a:r>
            <a:endParaRPr lang="sv-SE" sz="1600" b="1" dirty="0">
              <a:solidFill>
                <a:prstClr val="black"/>
              </a:solidFill>
            </a:endParaRPr>
          </a:p>
        </p:txBody>
      </p:sp>
      <p:sp>
        <p:nvSpPr>
          <p:cNvPr id="13" name="textruta 12">
            <a:extLst>
              <a:ext uri="{FF2B5EF4-FFF2-40B4-BE49-F238E27FC236}">
                <a16:creationId xmlns:a16="http://schemas.microsoft.com/office/drawing/2014/main" id="{94C5F0C7-96CA-45D6-BC6F-6CB90E54E922}"/>
              </a:ext>
            </a:extLst>
          </p:cNvPr>
          <p:cNvSpPr txBox="1"/>
          <p:nvPr/>
        </p:nvSpPr>
        <p:spPr>
          <a:xfrm>
            <a:off x="6678783" y="3456940"/>
            <a:ext cx="1540497" cy="338554"/>
          </a:xfrm>
          <a:prstGeom prst="rect">
            <a:avLst/>
          </a:prstGeom>
          <a:noFill/>
        </p:spPr>
        <p:txBody>
          <a:bodyPr wrap="square" rtlCol="0">
            <a:spAutoFit/>
          </a:bodyPr>
          <a:lstStyle/>
          <a:p>
            <a:r>
              <a:rPr lang="sv-SE" sz="1600" b="1" dirty="0" err="1">
                <a:solidFill>
                  <a:prstClr val="black"/>
                </a:solidFill>
              </a:rPr>
              <a:t>Ideologizing</a:t>
            </a:r>
            <a:endParaRPr lang="sv-SE" sz="1600" b="1" dirty="0">
              <a:solidFill>
                <a:prstClr val="black"/>
              </a:solidFill>
            </a:endParaRPr>
          </a:p>
        </p:txBody>
      </p:sp>
      <p:sp>
        <p:nvSpPr>
          <p:cNvPr id="14" name="textruta 13">
            <a:extLst>
              <a:ext uri="{FF2B5EF4-FFF2-40B4-BE49-F238E27FC236}">
                <a16:creationId xmlns:a16="http://schemas.microsoft.com/office/drawing/2014/main" id="{A3479F5E-A79F-4F90-AFD8-3E36098FF900}"/>
              </a:ext>
            </a:extLst>
          </p:cNvPr>
          <p:cNvSpPr txBox="1"/>
          <p:nvPr/>
        </p:nvSpPr>
        <p:spPr>
          <a:xfrm>
            <a:off x="6758465" y="4543054"/>
            <a:ext cx="1074778" cy="338554"/>
          </a:xfrm>
          <a:prstGeom prst="rect">
            <a:avLst/>
          </a:prstGeom>
          <a:noFill/>
        </p:spPr>
        <p:txBody>
          <a:bodyPr wrap="square" rtlCol="0">
            <a:spAutoFit/>
          </a:bodyPr>
          <a:lstStyle/>
          <a:p>
            <a:r>
              <a:rPr lang="sv-SE" sz="1600" b="1" dirty="0">
                <a:solidFill>
                  <a:prstClr val="black"/>
                </a:solidFill>
              </a:rPr>
              <a:t>Isolating</a:t>
            </a:r>
          </a:p>
        </p:txBody>
      </p:sp>
      <p:sp>
        <p:nvSpPr>
          <p:cNvPr id="28" name="textruta 27">
            <a:extLst>
              <a:ext uri="{FF2B5EF4-FFF2-40B4-BE49-F238E27FC236}">
                <a16:creationId xmlns:a16="http://schemas.microsoft.com/office/drawing/2014/main" id="{2120C6AC-ED4F-42E9-8C58-E2E7DD9DC7B7}"/>
              </a:ext>
            </a:extLst>
          </p:cNvPr>
          <p:cNvSpPr txBox="1"/>
          <p:nvPr/>
        </p:nvSpPr>
        <p:spPr>
          <a:xfrm>
            <a:off x="6192071" y="3196796"/>
            <a:ext cx="626461" cy="276999"/>
          </a:xfrm>
          <a:prstGeom prst="rect">
            <a:avLst/>
          </a:prstGeom>
          <a:noFill/>
        </p:spPr>
        <p:txBody>
          <a:bodyPr wrap="square" rtlCol="0">
            <a:spAutoFit/>
          </a:bodyPr>
          <a:lstStyle/>
          <a:p>
            <a:r>
              <a:rPr lang="sv-SE" sz="1200" b="1" dirty="0" err="1">
                <a:solidFill>
                  <a:prstClr val="black"/>
                </a:solidFill>
              </a:rPr>
              <a:t>Cov</a:t>
            </a:r>
            <a:r>
              <a:rPr lang="sv-SE" sz="1200" b="1" dirty="0">
                <a:solidFill>
                  <a:prstClr val="black"/>
                </a:solidFill>
              </a:rPr>
              <a:t>?</a:t>
            </a:r>
          </a:p>
        </p:txBody>
      </p:sp>
      <p:sp>
        <p:nvSpPr>
          <p:cNvPr id="29" name="textruta 28">
            <a:extLst>
              <a:ext uri="{FF2B5EF4-FFF2-40B4-BE49-F238E27FC236}">
                <a16:creationId xmlns:a16="http://schemas.microsoft.com/office/drawing/2014/main" id="{5BB009AF-2F2E-4598-AAD5-3A98AA1F662F}"/>
              </a:ext>
            </a:extLst>
          </p:cNvPr>
          <p:cNvSpPr txBox="1"/>
          <p:nvPr/>
        </p:nvSpPr>
        <p:spPr>
          <a:xfrm>
            <a:off x="6198057" y="3632733"/>
            <a:ext cx="637282" cy="276999"/>
          </a:xfrm>
          <a:prstGeom prst="rect">
            <a:avLst/>
          </a:prstGeom>
          <a:noFill/>
        </p:spPr>
        <p:txBody>
          <a:bodyPr wrap="square" rtlCol="0">
            <a:spAutoFit/>
          </a:bodyPr>
          <a:lstStyle/>
          <a:p>
            <a:r>
              <a:rPr lang="sv-SE" sz="1200" b="1" dirty="0" err="1">
                <a:solidFill>
                  <a:prstClr val="black"/>
                </a:solidFill>
              </a:rPr>
              <a:t>Cov</a:t>
            </a:r>
            <a:r>
              <a:rPr lang="sv-SE" sz="1200" b="1" dirty="0">
                <a:solidFill>
                  <a:prstClr val="black"/>
                </a:solidFill>
              </a:rPr>
              <a:t>?</a:t>
            </a:r>
          </a:p>
        </p:txBody>
      </p:sp>
      <p:sp>
        <p:nvSpPr>
          <p:cNvPr id="30" name="textruta 29">
            <a:extLst>
              <a:ext uri="{FF2B5EF4-FFF2-40B4-BE49-F238E27FC236}">
                <a16:creationId xmlns:a16="http://schemas.microsoft.com/office/drawing/2014/main" id="{CAA70B50-1F30-4716-BAC0-8E715B729991}"/>
              </a:ext>
            </a:extLst>
          </p:cNvPr>
          <p:cNvSpPr txBox="1"/>
          <p:nvPr/>
        </p:nvSpPr>
        <p:spPr>
          <a:xfrm>
            <a:off x="6225475" y="4114119"/>
            <a:ext cx="600365" cy="276999"/>
          </a:xfrm>
          <a:prstGeom prst="rect">
            <a:avLst/>
          </a:prstGeom>
          <a:noFill/>
        </p:spPr>
        <p:txBody>
          <a:bodyPr wrap="square" rtlCol="0">
            <a:spAutoFit/>
          </a:bodyPr>
          <a:lstStyle/>
          <a:p>
            <a:r>
              <a:rPr lang="sv-SE" sz="1200" b="1" dirty="0" err="1">
                <a:solidFill>
                  <a:prstClr val="black"/>
                </a:solidFill>
              </a:rPr>
              <a:t>Cov</a:t>
            </a:r>
            <a:r>
              <a:rPr lang="sv-SE" sz="1200" b="1" dirty="0">
                <a:solidFill>
                  <a:prstClr val="black"/>
                </a:solidFill>
              </a:rPr>
              <a:t>?</a:t>
            </a:r>
          </a:p>
        </p:txBody>
      </p:sp>
      <p:sp>
        <p:nvSpPr>
          <p:cNvPr id="31" name="textruta 30">
            <a:extLst>
              <a:ext uri="{FF2B5EF4-FFF2-40B4-BE49-F238E27FC236}">
                <a16:creationId xmlns:a16="http://schemas.microsoft.com/office/drawing/2014/main" id="{4A056333-FFAC-44E9-AD0A-76B22A14BA05}"/>
              </a:ext>
            </a:extLst>
          </p:cNvPr>
          <p:cNvSpPr txBox="1"/>
          <p:nvPr/>
        </p:nvSpPr>
        <p:spPr>
          <a:xfrm>
            <a:off x="6309575" y="4687653"/>
            <a:ext cx="600365" cy="276999"/>
          </a:xfrm>
          <a:prstGeom prst="rect">
            <a:avLst/>
          </a:prstGeom>
          <a:noFill/>
        </p:spPr>
        <p:txBody>
          <a:bodyPr wrap="square" rtlCol="0">
            <a:spAutoFit/>
          </a:bodyPr>
          <a:lstStyle/>
          <a:p>
            <a:r>
              <a:rPr lang="sv-SE" sz="1200" b="1" dirty="0" err="1">
                <a:solidFill>
                  <a:prstClr val="black"/>
                </a:solidFill>
              </a:rPr>
              <a:t>Cov</a:t>
            </a:r>
            <a:r>
              <a:rPr lang="sv-SE" sz="1200" b="1" dirty="0">
                <a:solidFill>
                  <a:prstClr val="black"/>
                </a:solidFill>
              </a:rPr>
              <a:t>?</a:t>
            </a:r>
          </a:p>
        </p:txBody>
      </p:sp>
      <p:cxnSp>
        <p:nvCxnSpPr>
          <p:cNvPr id="35" name="Koppling: böjd 34">
            <a:extLst>
              <a:ext uri="{FF2B5EF4-FFF2-40B4-BE49-F238E27FC236}">
                <a16:creationId xmlns:a16="http://schemas.microsoft.com/office/drawing/2014/main" id="{A48F8609-22D8-4078-ABD8-C47703738CFD}"/>
              </a:ext>
            </a:extLst>
          </p:cNvPr>
          <p:cNvCxnSpPr>
            <a:stCxn id="12" idx="1"/>
            <a:endCxn id="8" idx="3"/>
          </p:cNvCxnSpPr>
          <p:nvPr/>
        </p:nvCxnSpPr>
        <p:spPr>
          <a:xfrm rot="10800000" flipV="1">
            <a:off x="5072624" y="3135528"/>
            <a:ext cx="1575158" cy="816785"/>
          </a:xfrm>
          <a:prstGeom prst="curvedConnector3">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7" name="Koppling: böjd 36">
            <a:extLst>
              <a:ext uri="{FF2B5EF4-FFF2-40B4-BE49-F238E27FC236}">
                <a16:creationId xmlns:a16="http://schemas.microsoft.com/office/drawing/2014/main" id="{5DB8EA84-C635-419E-8E02-E717A5789C77}"/>
              </a:ext>
            </a:extLst>
          </p:cNvPr>
          <p:cNvCxnSpPr>
            <a:stCxn id="13" idx="1"/>
          </p:cNvCxnSpPr>
          <p:nvPr/>
        </p:nvCxnSpPr>
        <p:spPr>
          <a:xfrm rot="10800000" flipV="1">
            <a:off x="5520302" y="3626217"/>
            <a:ext cx="1158480" cy="326109"/>
          </a:xfrm>
          <a:prstGeom prst="curvedConnector3">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9" name="Koppling: böjd 38">
            <a:extLst>
              <a:ext uri="{FF2B5EF4-FFF2-40B4-BE49-F238E27FC236}">
                <a16:creationId xmlns:a16="http://schemas.microsoft.com/office/drawing/2014/main" id="{F5FCFF25-8C6C-46F0-9AB4-C5885793EBFE}"/>
              </a:ext>
            </a:extLst>
          </p:cNvPr>
          <p:cNvCxnSpPr>
            <a:stCxn id="11" idx="1"/>
          </p:cNvCxnSpPr>
          <p:nvPr/>
        </p:nvCxnSpPr>
        <p:spPr>
          <a:xfrm rot="10800000">
            <a:off x="5512552" y="3964772"/>
            <a:ext cx="1166230" cy="187285"/>
          </a:xfrm>
          <a:prstGeom prst="curvedConnector3">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1" name="Koppling: böjd 40">
            <a:extLst>
              <a:ext uri="{FF2B5EF4-FFF2-40B4-BE49-F238E27FC236}">
                <a16:creationId xmlns:a16="http://schemas.microsoft.com/office/drawing/2014/main" id="{F71BA6F1-E537-4032-AD24-C62480BD1B58}"/>
              </a:ext>
            </a:extLst>
          </p:cNvPr>
          <p:cNvCxnSpPr>
            <a:stCxn id="14" idx="1"/>
          </p:cNvCxnSpPr>
          <p:nvPr/>
        </p:nvCxnSpPr>
        <p:spPr>
          <a:xfrm rot="10800000">
            <a:off x="5520301" y="3974102"/>
            <a:ext cx="1238164" cy="738231"/>
          </a:xfrm>
          <a:prstGeom prst="curvedConnector3">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2" name="textruta 41">
            <a:extLst>
              <a:ext uri="{FF2B5EF4-FFF2-40B4-BE49-F238E27FC236}">
                <a16:creationId xmlns:a16="http://schemas.microsoft.com/office/drawing/2014/main" id="{DEADD40D-1084-4835-BED6-1BF66FC29462}"/>
              </a:ext>
            </a:extLst>
          </p:cNvPr>
          <p:cNvSpPr txBox="1"/>
          <p:nvPr/>
        </p:nvSpPr>
        <p:spPr>
          <a:xfrm>
            <a:off x="2945166" y="4595321"/>
            <a:ext cx="1782539" cy="461665"/>
          </a:xfrm>
          <a:prstGeom prst="rect">
            <a:avLst/>
          </a:prstGeom>
          <a:noFill/>
        </p:spPr>
        <p:txBody>
          <a:bodyPr wrap="none" rtlCol="0">
            <a:spAutoFit/>
          </a:bodyPr>
          <a:lstStyle/>
          <a:p>
            <a:r>
              <a:rPr lang="sv-SE" sz="2400" dirty="0">
                <a:solidFill>
                  <a:prstClr val="black"/>
                </a:solidFill>
              </a:rPr>
              <a:t>Trust </a:t>
            </a:r>
            <a:r>
              <a:rPr lang="sv-SE" sz="2400" dirty="0" err="1">
                <a:solidFill>
                  <a:prstClr val="black"/>
                </a:solidFill>
              </a:rPr>
              <a:t>testing</a:t>
            </a:r>
            <a:endParaRPr lang="sv-SE" sz="2400" dirty="0">
              <a:solidFill>
                <a:prstClr val="black"/>
              </a:solidFill>
            </a:endParaRPr>
          </a:p>
        </p:txBody>
      </p:sp>
      <p:cxnSp>
        <p:nvCxnSpPr>
          <p:cNvPr id="44" name="Rak pilkoppling 43">
            <a:extLst>
              <a:ext uri="{FF2B5EF4-FFF2-40B4-BE49-F238E27FC236}">
                <a16:creationId xmlns:a16="http://schemas.microsoft.com/office/drawing/2014/main" id="{8EEF7423-D0C6-4489-B73D-9741C7B76DD9}"/>
              </a:ext>
            </a:extLst>
          </p:cNvPr>
          <p:cNvCxnSpPr>
            <a:cxnSpLocks/>
          </p:cNvCxnSpPr>
          <p:nvPr/>
        </p:nvCxnSpPr>
        <p:spPr>
          <a:xfrm>
            <a:off x="4239224" y="4150512"/>
            <a:ext cx="1" cy="444809"/>
          </a:xfrm>
          <a:prstGeom prst="straightConnector1">
            <a:avLst/>
          </a:prstGeom>
          <a:ln w="349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Ellips 46">
            <a:extLst>
              <a:ext uri="{FF2B5EF4-FFF2-40B4-BE49-F238E27FC236}">
                <a16:creationId xmlns:a16="http://schemas.microsoft.com/office/drawing/2014/main" id="{5918ABB8-9DE8-4960-BD17-1A9F3AA96ADD}"/>
              </a:ext>
            </a:extLst>
          </p:cNvPr>
          <p:cNvSpPr/>
          <p:nvPr/>
        </p:nvSpPr>
        <p:spPr>
          <a:xfrm>
            <a:off x="2250858" y="190712"/>
            <a:ext cx="3989158" cy="2423882"/>
          </a:xfrm>
          <a:prstGeom prst="ellipse">
            <a:avLst/>
          </a:prstGeom>
          <a:solidFill>
            <a:srgbClr val="65D172"/>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dirty="0">
                <a:solidFill>
                  <a:prstClr val="black"/>
                </a:solidFill>
              </a:rPr>
              <a:t>CPR-</a:t>
            </a:r>
            <a:r>
              <a:rPr lang="sv-SE" dirty="0" err="1">
                <a:solidFill>
                  <a:prstClr val="black"/>
                </a:solidFill>
              </a:rPr>
              <a:t>suppliers</a:t>
            </a:r>
            <a:endParaRPr lang="sv-SE" dirty="0">
              <a:solidFill>
                <a:prstClr val="black"/>
              </a:solidFill>
            </a:endParaRPr>
          </a:p>
        </p:txBody>
      </p:sp>
      <p:sp>
        <p:nvSpPr>
          <p:cNvPr id="48" name="Ellips 47">
            <a:extLst>
              <a:ext uri="{FF2B5EF4-FFF2-40B4-BE49-F238E27FC236}">
                <a16:creationId xmlns:a16="http://schemas.microsoft.com/office/drawing/2014/main" id="{07439271-B36A-4089-9471-EC277F3899C0}"/>
              </a:ext>
            </a:extLst>
          </p:cNvPr>
          <p:cNvSpPr/>
          <p:nvPr/>
        </p:nvSpPr>
        <p:spPr>
          <a:xfrm>
            <a:off x="2129694" y="2634675"/>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Professional</a:t>
            </a:r>
            <a:r>
              <a:rPr lang="sv-SE" sz="1400" dirty="0">
                <a:solidFill>
                  <a:srgbClr val="ECEDD1">
                    <a:lumMod val="25000"/>
                  </a:srgbClr>
                </a:solidFill>
              </a:rPr>
              <a:t> </a:t>
            </a:r>
            <a:r>
              <a:rPr lang="sv-SE" sz="1400" dirty="0" err="1">
                <a:solidFill>
                  <a:srgbClr val="ECEDD1">
                    <a:lumMod val="25000"/>
                  </a:srgbClr>
                </a:solidFill>
              </a:rPr>
              <a:t>group</a:t>
            </a:r>
            <a:endParaRPr lang="sv-SE" sz="1400" dirty="0">
              <a:solidFill>
                <a:srgbClr val="ECEDD1">
                  <a:lumMod val="25000"/>
                </a:srgbClr>
              </a:solidFill>
            </a:endParaRPr>
          </a:p>
        </p:txBody>
      </p:sp>
      <p:sp>
        <p:nvSpPr>
          <p:cNvPr id="49" name="Ellips 48">
            <a:extLst>
              <a:ext uri="{FF2B5EF4-FFF2-40B4-BE49-F238E27FC236}">
                <a16:creationId xmlns:a16="http://schemas.microsoft.com/office/drawing/2014/main" id="{76AF302A-6E27-4CD2-85E4-C3198DF5580D}"/>
              </a:ext>
            </a:extLst>
          </p:cNvPr>
          <p:cNvSpPr/>
          <p:nvPr/>
        </p:nvSpPr>
        <p:spPr>
          <a:xfrm>
            <a:off x="3530445" y="2832431"/>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Individual</a:t>
            </a:r>
            <a:r>
              <a:rPr lang="sv-SE" sz="1400" dirty="0">
                <a:solidFill>
                  <a:srgbClr val="ECEDD1">
                    <a:lumMod val="25000"/>
                  </a:srgbClr>
                </a:solidFill>
              </a:rPr>
              <a:t> </a:t>
            </a:r>
            <a:r>
              <a:rPr lang="sv-SE" sz="1400" dirty="0" err="1">
                <a:solidFill>
                  <a:srgbClr val="ECEDD1">
                    <a:lumMod val="25000"/>
                  </a:srgbClr>
                </a:solidFill>
              </a:rPr>
              <a:t>professional</a:t>
            </a:r>
            <a:endParaRPr lang="sv-SE" sz="1400" dirty="0">
              <a:solidFill>
                <a:srgbClr val="ECEDD1">
                  <a:lumMod val="25000"/>
                </a:srgbClr>
              </a:solidFill>
            </a:endParaRPr>
          </a:p>
        </p:txBody>
      </p:sp>
      <p:sp>
        <p:nvSpPr>
          <p:cNvPr id="50" name="Ellips 49">
            <a:extLst>
              <a:ext uri="{FF2B5EF4-FFF2-40B4-BE49-F238E27FC236}">
                <a16:creationId xmlns:a16="http://schemas.microsoft.com/office/drawing/2014/main" id="{1BA3ECBA-3719-4015-AD44-EF16F16B7682}"/>
              </a:ext>
            </a:extLst>
          </p:cNvPr>
          <p:cNvSpPr/>
          <p:nvPr/>
        </p:nvSpPr>
        <p:spPr>
          <a:xfrm>
            <a:off x="7493579" y="4206115"/>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Individual</a:t>
            </a:r>
            <a:r>
              <a:rPr lang="sv-SE" sz="1400" dirty="0">
                <a:solidFill>
                  <a:srgbClr val="ECEDD1">
                    <a:lumMod val="25000"/>
                  </a:srgbClr>
                </a:solidFill>
              </a:rPr>
              <a:t> </a:t>
            </a:r>
            <a:r>
              <a:rPr lang="sv-SE" sz="1400" dirty="0" err="1">
                <a:solidFill>
                  <a:srgbClr val="ECEDD1">
                    <a:lumMod val="25000"/>
                  </a:srgbClr>
                </a:solidFill>
              </a:rPr>
              <a:t>professional</a:t>
            </a:r>
            <a:endParaRPr lang="sv-SE" sz="1400" dirty="0">
              <a:solidFill>
                <a:srgbClr val="ECEDD1">
                  <a:lumMod val="25000"/>
                </a:srgbClr>
              </a:solidFill>
            </a:endParaRPr>
          </a:p>
        </p:txBody>
      </p:sp>
      <p:sp>
        <p:nvSpPr>
          <p:cNvPr id="51" name="Ellips 50">
            <a:extLst>
              <a:ext uri="{FF2B5EF4-FFF2-40B4-BE49-F238E27FC236}">
                <a16:creationId xmlns:a16="http://schemas.microsoft.com/office/drawing/2014/main" id="{7A309E14-36D0-4207-A10C-2F9113D4FB7A}"/>
              </a:ext>
            </a:extLst>
          </p:cNvPr>
          <p:cNvSpPr/>
          <p:nvPr/>
        </p:nvSpPr>
        <p:spPr>
          <a:xfrm>
            <a:off x="7828449" y="2748898"/>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Professional</a:t>
            </a:r>
            <a:r>
              <a:rPr lang="sv-SE" sz="1400" dirty="0">
                <a:solidFill>
                  <a:srgbClr val="ECEDD1">
                    <a:lumMod val="25000"/>
                  </a:srgbClr>
                </a:solidFill>
              </a:rPr>
              <a:t> </a:t>
            </a:r>
            <a:r>
              <a:rPr lang="sv-SE" sz="1400" dirty="0" err="1">
                <a:solidFill>
                  <a:srgbClr val="ECEDD1">
                    <a:lumMod val="25000"/>
                  </a:srgbClr>
                </a:solidFill>
              </a:rPr>
              <a:t>group</a:t>
            </a:r>
            <a:endParaRPr lang="sv-SE" sz="1400" dirty="0">
              <a:solidFill>
                <a:srgbClr val="ECEDD1">
                  <a:lumMod val="25000"/>
                </a:srgbClr>
              </a:solidFill>
            </a:endParaRPr>
          </a:p>
        </p:txBody>
      </p:sp>
      <p:sp>
        <p:nvSpPr>
          <p:cNvPr id="52" name="Ellips 51">
            <a:extLst>
              <a:ext uri="{FF2B5EF4-FFF2-40B4-BE49-F238E27FC236}">
                <a16:creationId xmlns:a16="http://schemas.microsoft.com/office/drawing/2014/main" id="{C5C072EC-C8F2-4480-A468-A38018F2499C}"/>
              </a:ext>
            </a:extLst>
          </p:cNvPr>
          <p:cNvSpPr/>
          <p:nvPr/>
        </p:nvSpPr>
        <p:spPr>
          <a:xfrm>
            <a:off x="5568883" y="1430143"/>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Individual</a:t>
            </a:r>
            <a:r>
              <a:rPr lang="sv-SE" sz="1400" dirty="0">
                <a:solidFill>
                  <a:srgbClr val="ECEDD1">
                    <a:lumMod val="25000"/>
                  </a:srgbClr>
                </a:solidFill>
              </a:rPr>
              <a:t> </a:t>
            </a:r>
            <a:r>
              <a:rPr lang="sv-SE" sz="1400" dirty="0" err="1">
                <a:solidFill>
                  <a:srgbClr val="ECEDD1">
                    <a:lumMod val="25000"/>
                  </a:srgbClr>
                </a:solidFill>
              </a:rPr>
              <a:t>professional</a:t>
            </a:r>
            <a:endParaRPr lang="sv-SE" sz="1400" dirty="0">
              <a:solidFill>
                <a:srgbClr val="ECEDD1">
                  <a:lumMod val="25000"/>
                </a:srgbClr>
              </a:solidFill>
            </a:endParaRPr>
          </a:p>
        </p:txBody>
      </p:sp>
      <p:sp>
        <p:nvSpPr>
          <p:cNvPr id="53" name="Ellips 52">
            <a:extLst>
              <a:ext uri="{FF2B5EF4-FFF2-40B4-BE49-F238E27FC236}">
                <a16:creationId xmlns:a16="http://schemas.microsoft.com/office/drawing/2014/main" id="{B3F7B428-304E-4CD9-8C27-DBA6752608FE}"/>
              </a:ext>
            </a:extLst>
          </p:cNvPr>
          <p:cNvSpPr/>
          <p:nvPr/>
        </p:nvSpPr>
        <p:spPr>
          <a:xfrm>
            <a:off x="5232441" y="4856176"/>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Professional</a:t>
            </a:r>
            <a:r>
              <a:rPr lang="sv-SE" sz="1400" dirty="0">
                <a:solidFill>
                  <a:srgbClr val="ECEDD1">
                    <a:lumMod val="25000"/>
                  </a:srgbClr>
                </a:solidFill>
              </a:rPr>
              <a:t> </a:t>
            </a:r>
            <a:r>
              <a:rPr lang="sv-SE" sz="1400" dirty="0" err="1">
                <a:solidFill>
                  <a:srgbClr val="ECEDD1">
                    <a:lumMod val="25000"/>
                  </a:srgbClr>
                </a:solidFill>
              </a:rPr>
              <a:t>group</a:t>
            </a:r>
            <a:endParaRPr lang="sv-SE" sz="1400" dirty="0">
              <a:solidFill>
                <a:srgbClr val="ECEDD1">
                  <a:lumMod val="25000"/>
                </a:srgbClr>
              </a:solidFill>
            </a:endParaRPr>
          </a:p>
        </p:txBody>
      </p:sp>
      <p:sp>
        <p:nvSpPr>
          <p:cNvPr id="54" name="Ellips 53">
            <a:extLst>
              <a:ext uri="{FF2B5EF4-FFF2-40B4-BE49-F238E27FC236}">
                <a16:creationId xmlns:a16="http://schemas.microsoft.com/office/drawing/2014/main" id="{640ADCC8-0B1C-4320-9B66-8A49928B62C6}"/>
              </a:ext>
            </a:extLst>
          </p:cNvPr>
          <p:cNvSpPr/>
          <p:nvPr/>
        </p:nvSpPr>
        <p:spPr>
          <a:xfrm>
            <a:off x="4324420" y="3992489"/>
            <a:ext cx="2088232" cy="1270369"/>
          </a:xfrm>
          <a:prstGeom prst="ellipse">
            <a:avLst/>
          </a:prstGeom>
          <a:solidFill>
            <a:schemeClr val="accent1">
              <a:alpha val="93000"/>
            </a:schemeClr>
          </a:soli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err="1">
                <a:solidFill>
                  <a:srgbClr val="ECEDD1">
                    <a:lumMod val="25000"/>
                  </a:srgbClr>
                </a:solidFill>
              </a:rPr>
              <a:t>Professional</a:t>
            </a:r>
            <a:r>
              <a:rPr lang="sv-SE" sz="1400" dirty="0">
                <a:solidFill>
                  <a:srgbClr val="ECEDD1">
                    <a:lumMod val="25000"/>
                  </a:srgbClr>
                </a:solidFill>
              </a:rPr>
              <a:t> </a:t>
            </a:r>
            <a:r>
              <a:rPr lang="sv-SE" sz="1400" dirty="0" err="1">
                <a:solidFill>
                  <a:srgbClr val="ECEDD1">
                    <a:lumMod val="25000"/>
                  </a:srgbClr>
                </a:solidFill>
              </a:rPr>
              <a:t>group</a:t>
            </a:r>
            <a:endParaRPr lang="sv-SE" sz="1400" dirty="0">
              <a:solidFill>
                <a:srgbClr val="ECEDD1">
                  <a:lumMod val="25000"/>
                </a:srgbClr>
              </a:solidFill>
            </a:endParaRPr>
          </a:p>
        </p:txBody>
      </p:sp>
      <p:cxnSp>
        <p:nvCxnSpPr>
          <p:cNvPr id="60" name="Rak pilkoppling 59">
            <a:extLst>
              <a:ext uri="{FF2B5EF4-FFF2-40B4-BE49-F238E27FC236}">
                <a16:creationId xmlns:a16="http://schemas.microsoft.com/office/drawing/2014/main" id="{05E1BC20-44EE-467D-B269-70ECF9414A7E}"/>
              </a:ext>
            </a:extLst>
          </p:cNvPr>
          <p:cNvCxnSpPr>
            <a:cxnSpLocks/>
            <a:stCxn id="67" idx="2"/>
          </p:cNvCxnSpPr>
          <p:nvPr/>
        </p:nvCxnSpPr>
        <p:spPr>
          <a:xfrm flipH="1">
            <a:off x="8112225" y="520381"/>
            <a:ext cx="1339127" cy="15213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2" name="Rak pilkoppling 61">
            <a:extLst>
              <a:ext uri="{FF2B5EF4-FFF2-40B4-BE49-F238E27FC236}">
                <a16:creationId xmlns:a16="http://schemas.microsoft.com/office/drawing/2014/main" id="{3BD7BFD7-65B9-4607-BC43-BA7CD24F550A}"/>
              </a:ext>
            </a:extLst>
          </p:cNvPr>
          <p:cNvCxnSpPr>
            <a:cxnSpLocks/>
            <a:stCxn id="67" idx="2"/>
          </p:cNvCxnSpPr>
          <p:nvPr/>
        </p:nvCxnSpPr>
        <p:spPr>
          <a:xfrm flipH="1">
            <a:off x="7943927" y="520380"/>
            <a:ext cx="1507424" cy="5537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4" name="Rak pilkoppling 63">
            <a:extLst>
              <a:ext uri="{FF2B5EF4-FFF2-40B4-BE49-F238E27FC236}">
                <a16:creationId xmlns:a16="http://schemas.microsoft.com/office/drawing/2014/main" id="{E2B17232-B9D8-49D8-BEE2-A5545CB6CF05}"/>
              </a:ext>
            </a:extLst>
          </p:cNvPr>
          <p:cNvCxnSpPr>
            <a:cxnSpLocks/>
            <a:stCxn id="67" idx="2"/>
          </p:cNvCxnSpPr>
          <p:nvPr/>
        </p:nvCxnSpPr>
        <p:spPr>
          <a:xfrm flipH="1">
            <a:off x="7881403" y="520381"/>
            <a:ext cx="1569948" cy="9410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Rak pilkoppling 65">
            <a:extLst>
              <a:ext uri="{FF2B5EF4-FFF2-40B4-BE49-F238E27FC236}">
                <a16:creationId xmlns:a16="http://schemas.microsoft.com/office/drawing/2014/main" id="{555302DB-3DA2-4D68-BE94-53EC9C4F6337}"/>
              </a:ext>
            </a:extLst>
          </p:cNvPr>
          <p:cNvCxnSpPr>
            <a:cxnSpLocks/>
            <a:stCxn id="67" idx="2"/>
          </p:cNvCxnSpPr>
          <p:nvPr/>
        </p:nvCxnSpPr>
        <p:spPr>
          <a:xfrm flipH="1">
            <a:off x="8250191" y="520380"/>
            <a:ext cx="1201160" cy="12055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7" name="textruta 66">
            <a:extLst>
              <a:ext uri="{FF2B5EF4-FFF2-40B4-BE49-F238E27FC236}">
                <a16:creationId xmlns:a16="http://schemas.microsoft.com/office/drawing/2014/main" id="{24F87157-C24F-45A6-B37D-B06E9C31BF76}"/>
              </a:ext>
            </a:extLst>
          </p:cNvPr>
          <p:cNvSpPr txBox="1"/>
          <p:nvPr/>
        </p:nvSpPr>
        <p:spPr>
          <a:xfrm>
            <a:off x="8474479" y="151048"/>
            <a:ext cx="1953744" cy="369332"/>
          </a:xfrm>
          <a:prstGeom prst="rect">
            <a:avLst/>
          </a:prstGeom>
          <a:noFill/>
        </p:spPr>
        <p:txBody>
          <a:bodyPr wrap="square" rtlCol="0">
            <a:spAutoFit/>
          </a:bodyPr>
          <a:lstStyle/>
          <a:p>
            <a:r>
              <a:rPr lang="sv-SE" dirty="0" err="1">
                <a:solidFill>
                  <a:prstClr val="black"/>
                </a:solidFill>
              </a:rPr>
              <a:t>Societal</a:t>
            </a:r>
            <a:r>
              <a:rPr lang="sv-SE" dirty="0">
                <a:solidFill>
                  <a:prstClr val="black"/>
                </a:solidFill>
              </a:rPr>
              <a:t> </a:t>
            </a:r>
            <a:r>
              <a:rPr lang="sv-SE" dirty="0" err="1">
                <a:solidFill>
                  <a:prstClr val="black"/>
                </a:solidFill>
              </a:rPr>
              <a:t>nesting</a:t>
            </a:r>
            <a:endParaRPr lang="sv-SE" dirty="0">
              <a:solidFill>
                <a:prstClr val="black"/>
              </a:solidFill>
            </a:endParaRPr>
          </a:p>
        </p:txBody>
      </p:sp>
      <mc:AlternateContent xmlns:mc="http://schemas.openxmlformats.org/markup-compatibility/2006" xmlns:a14="http://schemas.microsoft.com/office/drawing/2010/main">
        <mc:Choice Requires="a14">
          <p:sp>
            <p:nvSpPr>
              <p:cNvPr id="75" name="Rektangel 74">
                <a:extLst>
                  <a:ext uri="{FF2B5EF4-FFF2-40B4-BE49-F238E27FC236}">
                    <a16:creationId xmlns:a16="http://schemas.microsoft.com/office/drawing/2014/main" id="{FE34A901-64D0-4638-9E9F-458D89C584E4}"/>
                  </a:ext>
                </a:extLst>
              </p:cNvPr>
              <p:cNvSpPr/>
              <p:nvPr/>
            </p:nvSpPr>
            <p:spPr>
              <a:xfrm>
                <a:off x="3277217" y="2427470"/>
                <a:ext cx="5940152" cy="41537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d>
                        <m:dPr>
                          <m:begChr m:val=""/>
                          <m:endChr m:val="]"/>
                          <m:ctrlPr>
                            <a:rPr lang="sv-SE" b="1" i="1" smtClean="0">
                              <a:solidFill>
                                <a:prstClr val="black"/>
                              </a:solidFill>
                              <a:latin typeface="Cambria Math" panose="02040503050406030204" pitchFamily="18" charset="0"/>
                            </a:rPr>
                          </m:ctrlPr>
                        </m:dPr>
                        <m:e>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𝒙</m:t>
                          </m:r>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𝒄𝒐𝒗</m:t>
                          </m:r>
                          <m:d>
                            <m:dPr>
                              <m:ctrlPr>
                                <a:rPr lang="sv-SE" b="1" i="1">
                                  <a:solidFill>
                                    <a:prstClr val="black"/>
                                  </a:solidFill>
                                  <a:latin typeface="Cambria Math" panose="02040503050406030204" pitchFamily="18" charset="0"/>
                                </a:rPr>
                              </m:ctrlPr>
                            </m:dPr>
                            <m:e>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𝑼</m:t>
                                  </m:r>
                                  <m:r>
                                    <a:rPr lang="sv-SE" b="1" i="1" smtClean="0">
                                      <a:solidFill>
                                        <a:prstClr val="black"/>
                                      </a:solidFill>
                                      <a:latin typeface="Cambria Math"/>
                                    </a:rPr>
                                    <m:t>𝑪</m:t>
                                  </m:r>
                                </m:e>
                                <m:sub>
                                  <m:r>
                                    <a:rPr lang="sv-SE" b="1" i="1">
                                      <a:solidFill>
                                        <a:prstClr val="black"/>
                                      </a:solidFill>
                                      <a:latin typeface="Cambria Math" panose="02040503050406030204" pitchFamily="18" charset="0"/>
                                    </a:rPr>
                                    <m:t>𝒈</m:t>
                                  </m:r>
                                </m:sub>
                              </m:sSub>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𝑿</m:t>
                                  </m:r>
                                </m:e>
                                <m:sub>
                                  <m:r>
                                    <a:rPr lang="sv-SE" b="1" i="1">
                                      <a:solidFill>
                                        <a:prstClr val="black"/>
                                      </a:solidFill>
                                      <a:latin typeface="Cambria Math" panose="02040503050406030204" pitchFamily="18" charset="0"/>
                                    </a:rPr>
                                    <m:t>𝒈</m:t>
                                  </m:r>
                                </m:sub>
                              </m:sSub>
                            </m:e>
                          </m:d>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𝑬</m:t>
                              </m:r>
                            </m:e>
                            <m:sub>
                              <m:r>
                                <a:rPr lang="sv-SE" b="1" i="1">
                                  <a:solidFill>
                                    <a:prstClr val="black"/>
                                  </a:solidFill>
                                  <a:latin typeface="Cambria Math" panose="02040503050406030204" pitchFamily="18" charset="0"/>
                                </a:rPr>
                                <m:t>𝒈</m:t>
                              </m:r>
                            </m:sub>
                          </m:sSub>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𝒄𝒐𝒗</m:t>
                          </m:r>
                          <m:d>
                            <m:dPr>
                              <m:ctrlPr>
                                <a:rPr lang="sv-SE" b="1" i="1">
                                  <a:solidFill>
                                    <a:prstClr val="black"/>
                                  </a:solidFill>
                                  <a:latin typeface="Cambria Math" panose="02040503050406030204" pitchFamily="18" charset="0"/>
                                </a:rPr>
                              </m:ctrlPr>
                            </m:dPr>
                            <m:e>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𝑼</m:t>
                                  </m:r>
                                  <m:r>
                                    <a:rPr lang="sv-SE" b="1" i="1" smtClean="0">
                                      <a:solidFill>
                                        <a:prstClr val="black"/>
                                      </a:solidFill>
                                      <a:latin typeface="Cambria Math"/>
                                    </a:rPr>
                                    <m:t>𝑪</m:t>
                                  </m:r>
                                </m:e>
                                <m:sub>
                                  <m:r>
                                    <a:rPr lang="sv-SE" b="1" i="1">
                                      <a:solidFill>
                                        <a:prstClr val="black"/>
                                      </a:solidFill>
                                      <a:latin typeface="Cambria Math" panose="02040503050406030204" pitchFamily="18" charset="0"/>
                                    </a:rPr>
                                    <m:t>𝒊𝒈</m:t>
                                  </m:r>
                                </m:sub>
                              </m:sSub>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𝒙</m:t>
                                  </m:r>
                                </m:e>
                                <m:sub>
                                  <m:r>
                                    <a:rPr lang="sv-SE" b="1" i="1">
                                      <a:solidFill>
                                        <a:prstClr val="black"/>
                                      </a:solidFill>
                                      <a:latin typeface="Cambria Math" panose="02040503050406030204" pitchFamily="18" charset="0"/>
                                    </a:rPr>
                                    <m:t>𝒊𝒈</m:t>
                                  </m:r>
                                </m:sub>
                              </m:sSub>
                            </m:e>
                          </m:d>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𝑬</m:t>
                              </m:r>
                            </m:e>
                            <m:sub>
                              <m:r>
                                <a:rPr lang="sv-SE" b="1" i="1">
                                  <a:solidFill>
                                    <a:prstClr val="black"/>
                                  </a:solidFill>
                                  <a:latin typeface="Cambria Math" panose="02040503050406030204" pitchFamily="18" charset="0"/>
                                </a:rPr>
                                <m:t>𝑼</m:t>
                              </m:r>
                              <m:r>
                                <a:rPr lang="sv-SE" b="1" i="1" smtClean="0">
                                  <a:solidFill>
                                    <a:prstClr val="black"/>
                                  </a:solidFill>
                                  <a:latin typeface="Cambria Math"/>
                                </a:rPr>
                                <m:t>𝑪</m:t>
                              </m:r>
                            </m:sub>
                          </m:sSub>
                          <m:d>
                            <m:dPr>
                              <m:ctrlPr>
                                <a:rPr lang="sv-SE" b="1" i="1">
                                  <a:solidFill>
                                    <a:prstClr val="black"/>
                                  </a:solidFill>
                                  <a:latin typeface="Cambria Math" panose="02040503050406030204" pitchFamily="18" charset="0"/>
                                </a:rPr>
                              </m:ctrlPr>
                            </m:dPr>
                            <m:e>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𝒙</m:t>
                                  </m:r>
                                </m:e>
                                <m:sub>
                                  <m:r>
                                    <a:rPr lang="sv-SE" b="1" i="1">
                                      <a:solidFill>
                                        <a:prstClr val="black"/>
                                      </a:solidFill>
                                      <a:latin typeface="Cambria Math" panose="02040503050406030204" pitchFamily="18" charset="0"/>
                                    </a:rPr>
                                    <m:t>𝒊𝒈</m:t>
                                  </m:r>
                                </m:sub>
                              </m:sSub>
                            </m:e>
                          </m:d>
                        </m:e>
                      </m:d>
                    </m:oMath>
                  </m:oMathPara>
                </a14:m>
                <a:endParaRPr lang="sv-SE" b="1" dirty="0">
                  <a:solidFill>
                    <a:prstClr val="black"/>
                  </a:solidFill>
                </a:endParaRPr>
              </a:p>
            </p:txBody>
          </p:sp>
        </mc:Choice>
        <mc:Fallback xmlns="">
          <p:sp>
            <p:nvSpPr>
              <p:cNvPr id="75" name="Rektangel 74">
                <a:extLst>
                  <a:ext uri="{FF2B5EF4-FFF2-40B4-BE49-F238E27FC236}">
                    <a16:creationId xmlns:a16="http://schemas.microsoft.com/office/drawing/2014/main" xmlns="" xmlns:a14="http://schemas.microsoft.com/office/drawing/2010/main" id="{FE34A901-64D0-4638-9E9F-458D89C584E4}"/>
                  </a:ext>
                </a:extLst>
              </p:cNvPr>
              <p:cNvSpPr>
                <a:spLocks noRot="1" noChangeAspect="1" noMove="1" noResize="1" noEditPoints="1" noAdjustHandles="1" noChangeArrowheads="1" noChangeShapeType="1" noTextEdit="1"/>
              </p:cNvSpPr>
              <p:nvPr/>
            </p:nvSpPr>
            <p:spPr>
              <a:xfrm>
                <a:off x="3277217" y="2427470"/>
                <a:ext cx="5940152" cy="415370"/>
              </a:xfrm>
              <a:prstGeom prst="rect">
                <a:avLst/>
              </a:prstGeom>
              <a:blipFill rotWithShape="1">
                <a:blip r:embed="rId4"/>
                <a:stretch>
                  <a:fillRect t="-151471" r="-8830" b="-223529"/>
                </a:stretch>
              </a:blipFill>
            </p:spPr>
            <p:txBody>
              <a:bodyPr/>
              <a:lstStyle/>
              <a:p>
                <a:r>
                  <a:rPr lang="sv-SE">
                    <a:noFill/>
                  </a:rPr>
                  <a:t> </a:t>
                </a:r>
              </a:p>
            </p:txBody>
          </p:sp>
        </mc:Fallback>
      </mc:AlternateContent>
      <p:sp>
        <p:nvSpPr>
          <p:cNvPr id="79" name="textruta 78">
            <a:extLst>
              <a:ext uri="{FF2B5EF4-FFF2-40B4-BE49-F238E27FC236}">
                <a16:creationId xmlns:a16="http://schemas.microsoft.com/office/drawing/2014/main" id="{B89C64E5-B6AA-4A09-B9F8-9F463BF7F1A3}"/>
              </a:ext>
            </a:extLst>
          </p:cNvPr>
          <p:cNvSpPr txBox="1"/>
          <p:nvPr/>
        </p:nvSpPr>
        <p:spPr>
          <a:xfrm>
            <a:off x="2516329" y="4075259"/>
            <a:ext cx="1561350" cy="276999"/>
          </a:xfrm>
          <a:prstGeom prst="rect">
            <a:avLst/>
          </a:prstGeom>
          <a:noFill/>
        </p:spPr>
        <p:txBody>
          <a:bodyPr wrap="square" rtlCol="0">
            <a:spAutoFit/>
          </a:bodyPr>
          <a:lstStyle/>
          <a:p>
            <a:r>
              <a:rPr lang="sv-SE" sz="1200" b="1" dirty="0" err="1">
                <a:solidFill>
                  <a:prstClr val="black"/>
                </a:solidFill>
              </a:rPr>
              <a:t>Professional</a:t>
            </a:r>
            <a:r>
              <a:rPr lang="sv-SE" sz="1200" b="1" dirty="0">
                <a:solidFill>
                  <a:prstClr val="black"/>
                </a:solidFill>
              </a:rPr>
              <a:t> </a:t>
            </a:r>
            <a:r>
              <a:rPr lang="sv-SE" sz="1200" b="1" dirty="0" err="1">
                <a:solidFill>
                  <a:prstClr val="black"/>
                </a:solidFill>
              </a:rPr>
              <a:t>fitness</a:t>
            </a:r>
            <a:endParaRPr lang="sv-SE" sz="1200" b="1" dirty="0">
              <a:solidFill>
                <a:prstClr val="black"/>
              </a:solidFill>
            </a:endParaRPr>
          </a:p>
        </p:txBody>
      </p:sp>
      <p:sp>
        <p:nvSpPr>
          <p:cNvPr id="80" name="textruta 79">
            <a:extLst>
              <a:ext uri="{FF2B5EF4-FFF2-40B4-BE49-F238E27FC236}">
                <a16:creationId xmlns:a16="http://schemas.microsoft.com/office/drawing/2014/main" id="{F1614AD3-45E2-4A44-9767-167EEF86F03A}"/>
              </a:ext>
            </a:extLst>
          </p:cNvPr>
          <p:cNvSpPr txBox="1"/>
          <p:nvPr/>
        </p:nvSpPr>
        <p:spPr>
          <a:xfrm>
            <a:off x="7699955" y="3066121"/>
            <a:ext cx="306494" cy="307777"/>
          </a:xfrm>
          <a:prstGeom prst="rect">
            <a:avLst/>
          </a:prstGeom>
          <a:noFill/>
        </p:spPr>
        <p:txBody>
          <a:bodyPr wrap="none" rtlCol="0">
            <a:spAutoFit/>
          </a:bodyPr>
          <a:lstStyle/>
          <a:p>
            <a:r>
              <a:rPr lang="sv-SE" sz="1400" b="1" dirty="0">
                <a:solidFill>
                  <a:prstClr val="black"/>
                </a:solidFill>
              </a:rPr>
              <a:t>X</a:t>
            </a:r>
          </a:p>
        </p:txBody>
      </p:sp>
      <p:sp>
        <p:nvSpPr>
          <p:cNvPr id="81" name="textruta 80">
            <a:extLst>
              <a:ext uri="{FF2B5EF4-FFF2-40B4-BE49-F238E27FC236}">
                <a16:creationId xmlns:a16="http://schemas.microsoft.com/office/drawing/2014/main" id="{027B8431-C244-4A2B-912E-DBC000048E68}"/>
              </a:ext>
            </a:extLst>
          </p:cNvPr>
          <p:cNvSpPr txBox="1"/>
          <p:nvPr/>
        </p:nvSpPr>
        <p:spPr>
          <a:xfrm>
            <a:off x="9689196" y="4061906"/>
            <a:ext cx="357790" cy="307777"/>
          </a:xfrm>
          <a:prstGeom prst="rect">
            <a:avLst/>
          </a:prstGeom>
          <a:noFill/>
        </p:spPr>
        <p:txBody>
          <a:bodyPr wrap="none" rtlCol="0">
            <a:spAutoFit/>
          </a:bodyPr>
          <a:lstStyle/>
          <a:p>
            <a:r>
              <a:rPr lang="sv-SE" sz="1400" b="1" dirty="0">
                <a:solidFill>
                  <a:prstClr val="black"/>
                </a:solidFill>
              </a:rPr>
              <a:t>X</a:t>
            </a:r>
            <a:r>
              <a:rPr lang="sv-SE" sz="1400" b="1" baseline="-25000" dirty="0">
                <a:solidFill>
                  <a:prstClr val="black"/>
                </a:solidFill>
              </a:rPr>
              <a:t>2</a:t>
            </a:r>
            <a:endParaRPr lang="sv-SE" sz="1400" b="1" dirty="0">
              <a:solidFill>
                <a:prstClr val="black"/>
              </a:solidFill>
            </a:endParaRPr>
          </a:p>
        </p:txBody>
      </p:sp>
      <p:sp>
        <p:nvSpPr>
          <p:cNvPr id="82" name="textruta 81">
            <a:extLst>
              <a:ext uri="{FF2B5EF4-FFF2-40B4-BE49-F238E27FC236}">
                <a16:creationId xmlns:a16="http://schemas.microsoft.com/office/drawing/2014/main" id="{9E45755C-DEC8-475A-AD00-9877F4BCB14F}"/>
              </a:ext>
            </a:extLst>
          </p:cNvPr>
          <p:cNvSpPr txBox="1"/>
          <p:nvPr/>
        </p:nvSpPr>
        <p:spPr>
          <a:xfrm>
            <a:off x="7931446" y="3549755"/>
            <a:ext cx="357790" cy="307777"/>
          </a:xfrm>
          <a:prstGeom prst="rect">
            <a:avLst/>
          </a:prstGeom>
          <a:noFill/>
        </p:spPr>
        <p:txBody>
          <a:bodyPr wrap="none" rtlCol="0">
            <a:spAutoFit/>
          </a:bodyPr>
          <a:lstStyle/>
          <a:p>
            <a:r>
              <a:rPr lang="sv-SE" sz="1400" b="1" dirty="0">
                <a:solidFill>
                  <a:prstClr val="black"/>
                </a:solidFill>
              </a:rPr>
              <a:t>X</a:t>
            </a:r>
            <a:r>
              <a:rPr lang="sv-SE" sz="1400" b="1" baseline="-25000" dirty="0">
                <a:solidFill>
                  <a:prstClr val="black"/>
                </a:solidFill>
              </a:rPr>
              <a:t>1</a:t>
            </a:r>
            <a:endParaRPr lang="sv-SE" sz="1400" b="1" dirty="0">
              <a:solidFill>
                <a:prstClr val="black"/>
              </a:solidFill>
            </a:endParaRPr>
          </a:p>
        </p:txBody>
      </p:sp>
      <p:sp>
        <p:nvSpPr>
          <p:cNvPr id="83" name="textruta 82">
            <a:extLst>
              <a:ext uri="{FF2B5EF4-FFF2-40B4-BE49-F238E27FC236}">
                <a16:creationId xmlns:a16="http://schemas.microsoft.com/office/drawing/2014/main" id="{AB71034B-B77C-4EA1-A150-4D935AEE7953}"/>
              </a:ext>
            </a:extLst>
          </p:cNvPr>
          <p:cNvSpPr txBox="1"/>
          <p:nvPr/>
        </p:nvSpPr>
        <p:spPr>
          <a:xfrm>
            <a:off x="7608532" y="4666236"/>
            <a:ext cx="356188" cy="307777"/>
          </a:xfrm>
          <a:prstGeom prst="rect">
            <a:avLst/>
          </a:prstGeom>
          <a:noFill/>
        </p:spPr>
        <p:txBody>
          <a:bodyPr wrap="none" rtlCol="0">
            <a:spAutoFit/>
          </a:bodyPr>
          <a:lstStyle/>
          <a:p>
            <a:r>
              <a:rPr lang="sv-SE" sz="1400" b="1" dirty="0">
                <a:solidFill>
                  <a:prstClr val="black"/>
                </a:solidFill>
              </a:rPr>
              <a:t>X</a:t>
            </a:r>
            <a:r>
              <a:rPr lang="sv-SE" sz="1400" b="1" baseline="-25000" dirty="0">
                <a:solidFill>
                  <a:prstClr val="black"/>
                </a:solidFill>
              </a:rPr>
              <a:t>3</a:t>
            </a:r>
            <a:endParaRPr lang="sv-SE" sz="1400" b="1" dirty="0">
              <a:solidFill>
                <a:prstClr val="black"/>
              </a:solidFill>
            </a:endParaRPr>
          </a:p>
        </p:txBody>
      </p:sp>
      <p:sp>
        <p:nvSpPr>
          <p:cNvPr id="84" name="textruta 83">
            <a:extLst>
              <a:ext uri="{FF2B5EF4-FFF2-40B4-BE49-F238E27FC236}">
                <a16:creationId xmlns:a16="http://schemas.microsoft.com/office/drawing/2014/main" id="{8D51AF5C-C914-4A06-9518-C5387CBEF256}"/>
              </a:ext>
            </a:extLst>
          </p:cNvPr>
          <p:cNvSpPr txBox="1"/>
          <p:nvPr/>
        </p:nvSpPr>
        <p:spPr>
          <a:xfrm>
            <a:off x="1680480" y="5237558"/>
            <a:ext cx="1140756" cy="1292662"/>
          </a:xfrm>
          <a:prstGeom prst="rect">
            <a:avLst/>
          </a:prstGeom>
          <a:noFill/>
        </p:spPr>
        <p:txBody>
          <a:bodyPr wrap="square" rtlCol="0">
            <a:spAutoFit/>
          </a:bodyPr>
          <a:lstStyle/>
          <a:p>
            <a:r>
              <a:rPr lang="sv-SE" dirty="0">
                <a:solidFill>
                  <a:prstClr val="black"/>
                </a:solidFill>
              </a:rPr>
              <a:t>x-x</a:t>
            </a:r>
            <a:r>
              <a:rPr lang="sv-SE" baseline="-25000" dirty="0">
                <a:solidFill>
                  <a:prstClr val="black"/>
                </a:solidFill>
              </a:rPr>
              <a:t>3</a:t>
            </a:r>
            <a:r>
              <a:rPr lang="sv-SE" dirty="0">
                <a:solidFill>
                  <a:prstClr val="black"/>
                </a:solidFill>
              </a:rPr>
              <a:t> </a:t>
            </a:r>
          </a:p>
          <a:p>
            <a:r>
              <a:rPr lang="sv-SE" sz="1200" dirty="0">
                <a:solidFill>
                  <a:prstClr val="black"/>
                </a:solidFill>
              </a:rPr>
              <a:t>= </a:t>
            </a:r>
            <a:r>
              <a:rPr lang="sv-SE" sz="1200" dirty="0" err="1">
                <a:solidFill>
                  <a:prstClr val="black"/>
                </a:solidFill>
              </a:rPr>
              <a:t>Viable</a:t>
            </a:r>
            <a:r>
              <a:rPr lang="sv-SE" sz="1200" dirty="0">
                <a:solidFill>
                  <a:prstClr val="black"/>
                </a:solidFill>
              </a:rPr>
              <a:t> and </a:t>
            </a:r>
            <a:r>
              <a:rPr lang="sv-SE" sz="1200" dirty="0" err="1">
                <a:solidFill>
                  <a:prstClr val="black"/>
                </a:solidFill>
              </a:rPr>
              <a:t>replicable</a:t>
            </a:r>
            <a:r>
              <a:rPr lang="sv-SE" sz="1200" dirty="0">
                <a:solidFill>
                  <a:prstClr val="black"/>
                </a:solidFill>
              </a:rPr>
              <a:t> </a:t>
            </a:r>
            <a:r>
              <a:rPr lang="sv-SE" sz="1200" dirty="0" err="1">
                <a:solidFill>
                  <a:prstClr val="black"/>
                </a:solidFill>
              </a:rPr>
              <a:t>cultural</a:t>
            </a:r>
            <a:r>
              <a:rPr lang="sv-SE" sz="1200" dirty="0">
                <a:solidFill>
                  <a:prstClr val="black"/>
                </a:solidFill>
              </a:rPr>
              <a:t> </a:t>
            </a:r>
            <a:r>
              <a:rPr lang="sv-SE" sz="1200" dirty="0" err="1">
                <a:solidFill>
                  <a:prstClr val="black"/>
                </a:solidFill>
              </a:rPr>
              <a:t>professional</a:t>
            </a:r>
            <a:r>
              <a:rPr lang="sv-SE" sz="1200" dirty="0">
                <a:solidFill>
                  <a:prstClr val="black"/>
                </a:solidFill>
              </a:rPr>
              <a:t> </a:t>
            </a:r>
            <a:r>
              <a:rPr lang="sv-SE" sz="1200" dirty="0" err="1">
                <a:solidFill>
                  <a:prstClr val="black"/>
                </a:solidFill>
              </a:rPr>
              <a:t>practices</a:t>
            </a:r>
            <a:r>
              <a:rPr lang="sv-SE" sz="1200" dirty="0">
                <a:solidFill>
                  <a:prstClr val="black"/>
                </a:solidFill>
              </a:rPr>
              <a:t>.</a:t>
            </a:r>
          </a:p>
        </p:txBody>
      </p:sp>
    </p:spTree>
    <p:custDataLst>
      <p:tags r:id="rId1"/>
    </p:custDataLst>
    <p:extLst>
      <p:ext uri="{BB962C8B-B14F-4D97-AF65-F5344CB8AC3E}">
        <p14:creationId xmlns:p14="http://schemas.microsoft.com/office/powerpoint/2010/main" val="3929738691"/>
      </p:ext>
    </p:extLst>
  </p:cSld>
  <p:clrMapOvr>
    <a:masterClrMapping/>
  </p:clrMapOvr>
  <mc:AlternateContent xmlns:mc="http://schemas.openxmlformats.org/markup-compatibility/2006" xmlns:p14="http://schemas.microsoft.com/office/powerpoint/2010/main">
    <mc:Choice Requires="p14">
      <p:transition spd="slow" p14:dur="2000" advTm="1886"/>
    </mc:Choice>
    <mc:Fallback xmlns="">
      <p:transition spd="slow" advTm="1886"/>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500" fill="hold"/>
                                        <p:tgtEl>
                                          <p:spTgt spid="31"/>
                                        </p:tgtEl>
                                        <p:attrNameLst>
                                          <p:attrName>ppt_w</p:attrName>
                                        </p:attrNameLst>
                                      </p:cBhvr>
                                      <p:tavLst>
                                        <p:tav tm="0">
                                          <p:val>
                                            <p:fltVal val="0"/>
                                          </p:val>
                                        </p:tav>
                                        <p:tav tm="100000">
                                          <p:val>
                                            <p:strVal val="#ppt_w"/>
                                          </p:val>
                                        </p:tav>
                                      </p:tavLst>
                                    </p:anim>
                                    <p:anim calcmode="lin" valueType="num">
                                      <p:cBhvr>
                                        <p:cTn id="23" dur="500" fill="hold"/>
                                        <p:tgtEl>
                                          <p:spTgt spid="31"/>
                                        </p:tgtEl>
                                        <p:attrNameLst>
                                          <p:attrName>ppt_h</p:attrName>
                                        </p:attrNameLst>
                                      </p:cBhvr>
                                      <p:tavLst>
                                        <p:tav tm="0">
                                          <p:val>
                                            <p:fltVal val="0"/>
                                          </p:val>
                                        </p:tav>
                                        <p:tav tm="100000">
                                          <p:val>
                                            <p:strVal val="#ppt_h"/>
                                          </p:val>
                                        </p:tav>
                                      </p:tavLst>
                                    </p:anim>
                                    <p:animEffect transition="in" filter="fade">
                                      <p:cBhvr>
                                        <p:cTn id="24" dur="500"/>
                                        <p:tgtEl>
                                          <p:spTgt spid="3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p:cTn id="27" dur="500" fill="hold"/>
                                        <p:tgtEl>
                                          <p:spTgt spid="75"/>
                                        </p:tgtEl>
                                        <p:attrNameLst>
                                          <p:attrName>ppt_w</p:attrName>
                                        </p:attrNameLst>
                                      </p:cBhvr>
                                      <p:tavLst>
                                        <p:tav tm="0">
                                          <p:val>
                                            <p:fltVal val="0"/>
                                          </p:val>
                                        </p:tav>
                                        <p:tav tm="100000">
                                          <p:val>
                                            <p:strVal val="#ppt_w"/>
                                          </p:val>
                                        </p:tav>
                                      </p:tavLst>
                                    </p:anim>
                                    <p:anim calcmode="lin" valueType="num">
                                      <p:cBhvr>
                                        <p:cTn id="28" dur="500" fill="hold"/>
                                        <p:tgtEl>
                                          <p:spTgt spid="75"/>
                                        </p:tgtEl>
                                        <p:attrNameLst>
                                          <p:attrName>ppt_h</p:attrName>
                                        </p:attrNameLst>
                                      </p:cBhvr>
                                      <p:tavLst>
                                        <p:tav tm="0">
                                          <p:val>
                                            <p:fltVal val="0"/>
                                          </p:val>
                                        </p:tav>
                                        <p:tav tm="100000">
                                          <p:val>
                                            <p:strVal val="#ppt_h"/>
                                          </p:val>
                                        </p:tav>
                                      </p:tavLst>
                                    </p:anim>
                                    <p:animEffect transition="in" filter="fade">
                                      <p:cBhvr>
                                        <p:cTn id="29" dur="500"/>
                                        <p:tgtEl>
                                          <p:spTgt spid="75"/>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80"/>
                                        </p:tgtEl>
                                        <p:attrNameLst>
                                          <p:attrName>style.visibility</p:attrName>
                                        </p:attrNameLst>
                                      </p:cBhvr>
                                      <p:to>
                                        <p:strVal val="visible"/>
                                      </p:to>
                                    </p:set>
                                    <p:anim calcmode="lin" valueType="num">
                                      <p:cBhvr>
                                        <p:cTn id="34" dur="500" fill="hold"/>
                                        <p:tgtEl>
                                          <p:spTgt spid="80"/>
                                        </p:tgtEl>
                                        <p:attrNameLst>
                                          <p:attrName>ppt_w</p:attrName>
                                        </p:attrNameLst>
                                      </p:cBhvr>
                                      <p:tavLst>
                                        <p:tav tm="0">
                                          <p:val>
                                            <p:fltVal val="0"/>
                                          </p:val>
                                        </p:tav>
                                        <p:tav tm="100000">
                                          <p:val>
                                            <p:strVal val="#ppt_w"/>
                                          </p:val>
                                        </p:tav>
                                      </p:tavLst>
                                    </p:anim>
                                    <p:anim calcmode="lin" valueType="num">
                                      <p:cBhvr>
                                        <p:cTn id="35" dur="500" fill="hold"/>
                                        <p:tgtEl>
                                          <p:spTgt spid="80"/>
                                        </p:tgtEl>
                                        <p:attrNameLst>
                                          <p:attrName>ppt_h</p:attrName>
                                        </p:attrNameLst>
                                      </p:cBhvr>
                                      <p:tavLst>
                                        <p:tav tm="0">
                                          <p:val>
                                            <p:fltVal val="0"/>
                                          </p:val>
                                        </p:tav>
                                        <p:tav tm="100000">
                                          <p:val>
                                            <p:strVal val="#ppt_h"/>
                                          </p:val>
                                        </p:tav>
                                      </p:tavLst>
                                    </p:anim>
                                    <p:animEffect transition="in" filter="fade">
                                      <p:cBhvr>
                                        <p:cTn id="36" dur="500"/>
                                        <p:tgtEl>
                                          <p:spTgt spid="8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82"/>
                                        </p:tgtEl>
                                        <p:attrNameLst>
                                          <p:attrName>style.visibility</p:attrName>
                                        </p:attrNameLst>
                                      </p:cBhvr>
                                      <p:to>
                                        <p:strVal val="visible"/>
                                      </p:to>
                                    </p:set>
                                    <p:anim calcmode="lin" valueType="num">
                                      <p:cBhvr>
                                        <p:cTn id="39" dur="500" fill="hold"/>
                                        <p:tgtEl>
                                          <p:spTgt spid="82"/>
                                        </p:tgtEl>
                                        <p:attrNameLst>
                                          <p:attrName>ppt_w</p:attrName>
                                        </p:attrNameLst>
                                      </p:cBhvr>
                                      <p:tavLst>
                                        <p:tav tm="0">
                                          <p:val>
                                            <p:fltVal val="0"/>
                                          </p:val>
                                        </p:tav>
                                        <p:tav tm="100000">
                                          <p:val>
                                            <p:strVal val="#ppt_w"/>
                                          </p:val>
                                        </p:tav>
                                      </p:tavLst>
                                    </p:anim>
                                    <p:anim calcmode="lin" valueType="num">
                                      <p:cBhvr>
                                        <p:cTn id="40" dur="500" fill="hold"/>
                                        <p:tgtEl>
                                          <p:spTgt spid="82"/>
                                        </p:tgtEl>
                                        <p:attrNameLst>
                                          <p:attrName>ppt_h</p:attrName>
                                        </p:attrNameLst>
                                      </p:cBhvr>
                                      <p:tavLst>
                                        <p:tav tm="0">
                                          <p:val>
                                            <p:fltVal val="0"/>
                                          </p:val>
                                        </p:tav>
                                        <p:tav tm="100000">
                                          <p:val>
                                            <p:strVal val="#ppt_h"/>
                                          </p:val>
                                        </p:tav>
                                      </p:tavLst>
                                    </p:anim>
                                    <p:animEffect transition="in" filter="fade">
                                      <p:cBhvr>
                                        <p:cTn id="41" dur="500"/>
                                        <p:tgtEl>
                                          <p:spTgt spid="8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1"/>
                                        </p:tgtEl>
                                        <p:attrNameLst>
                                          <p:attrName>style.visibility</p:attrName>
                                        </p:attrNameLst>
                                      </p:cBhvr>
                                      <p:to>
                                        <p:strVal val="visible"/>
                                      </p:to>
                                    </p:set>
                                    <p:anim calcmode="lin" valueType="num">
                                      <p:cBhvr>
                                        <p:cTn id="44" dur="500" fill="hold"/>
                                        <p:tgtEl>
                                          <p:spTgt spid="81"/>
                                        </p:tgtEl>
                                        <p:attrNameLst>
                                          <p:attrName>ppt_w</p:attrName>
                                        </p:attrNameLst>
                                      </p:cBhvr>
                                      <p:tavLst>
                                        <p:tav tm="0">
                                          <p:val>
                                            <p:fltVal val="0"/>
                                          </p:val>
                                        </p:tav>
                                        <p:tav tm="100000">
                                          <p:val>
                                            <p:strVal val="#ppt_w"/>
                                          </p:val>
                                        </p:tav>
                                      </p:tavLst>
                                    </p:anim>
                                    <p:anim calcmode="lin" valueType="num">
                                      <p:cBhvr>
                                        <p:cTn id="45" dur="500" fill="hold"/>
                                        <p:tgtEl>
                                          <p:spTgt spid="81"/>
                                        </p:tgtEl>
                                        <p:attrNameLst>
                                          <p:attrName>ppt_h</p:attrName>
                                        </p:attrNameLst>
                                      </p:cBhvr>
                                      <p:tavLst>
                                        <p:tav tm="0">
                                          <p:val>
                                            <p:fltVal val="0"/>
                                          </p:val>
                                        </p:tav>
                                        <p:tav tm="100000">
                                          <p:val>
                                            <p:strVal val="#ppt_h"/>
                                          </p:val>
                                        </p:tav>
                                      </p:tavLst>
                                    </p:anim>
                                    <p:animEffect transition="in" filter="fade">
                                      <p:cBhvr>
                                        <p:cTn id="46" dur="500"/>
                                        <p:tgtEl>
                                          <p:spTgt spid="81"/>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83"/>
                                        </p:tgtEl>
                                        <p:attrNameLst>
                                          <p:attrName>style.visibility</p:attrName>
                                        </p:attrNameLst>
                                      </p:cBhvr>
                                      <p:to>
                                        <p:strVal val="visible"/>
                                      </p:to>
                                    </p:set>
                                    <p:anim calcmode="lin" valueType="num">
                                      <p:cBhvr>
                                        <p:cTn id="49" dur="500" fill="hold"/>
                                        <p:tgtEl>
                                          <p:spTgt spid="83"/>
                                        </p:tgtEl>
                                        <p:attrNameLst>
                                          <p:attrName>ppt_w</p:attrName>
                                        </p:attrNameLst>
                                      </p:cBhvr>
                                      <p:tavLst>
                                        <p:tav tm="0">
                                          <p:val>
                                            <p:fltVal val="0"/>
                                          </p:val>
                                        </p:tav>
                                        <p:tav tm="100000">
                                          <p:val>
                                            <p:strVal val="#ppt_w"/>
                                          </p:val>
                                        </p:tav>
                                      </p:tavLst>
                                    </p:anim>
                                    <p:anim calcmode="lin" valueType="num">
                                      <p:cBhvr>
                                        <p:cTn id="50" dur="500" fill="hold"/>
                                        <p:tgtEl>
                                          <p:spTgt spid="83"/>
                                        </p:tgtEl>
                                        <p:attrNameLst>
                                          <p:attrName>ppt_h</p:attrName>
                                        </p:attrNameLst>
                                      </p:cBhvr>
                                      <p:tavLst>
                                        <p:tav tm="0">
                                          <p:val>
                                            <p:fltVal val="0"/>
                                          </p:val>
                                        </p:tav>
                                        <p:tav tm="100000">
                                          <p:val>
                                            <p:strVal val="#ppt_h"/>
                                          </p:val>
                                        </p:tav>
                                      </p:tavLst>
                                    </p:anim>
                                    <p:animEffect transition="in" filter="fade">
                                      <p:cBhvr>
                                        <p:cTn id="51" dur="500"/>
                                        <p:tgtEl>
                                          <p:spTgt spid="83"/>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75" grpId="0"/>
      <p:bldP spid="80" grpId="0"/>
      <p:bldP spid="81" grpId="0"/>
      <p:bldP spid="82" grpId="0"/>
      <p:bldP spid="83" grpId="0"/>
      <p:bldP spid="84"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Bildobjekt 2">
            <a:extLst>
              <a:ext uri="{FF2B5EF4-FFF2-40B4-BE49-F238E27FC236}">
                <a16:creationId xmlns:a16="http://schemas.microsoft.com/office/drawing/2014/main" id="{571441B5-6B79-42D8-A7FB-9C73510DB75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79435"/>
            <a:ext cx="8256240" cy="5744490"/>
          </a:xfrm>
          <a:prstGeom prst="rect">
            <a:avLst/>
          </a:prstGeom>
        </p:spPr>
      </p:pic>
      <p:sp>
        <p:nvSpPr>
          <p:cNvPr id="4" name="textruta 3">
            <a:extLst>
              <a:ext uri="{FF2B5EF4-FFF2-40B4-BE49-F238E27FC236}">
                <a16:creationId xmlns:a16="http://schemas.microsoft.com/office/drawing/2014/main" id="{9F714E39-E77E-4A55-B4F9-691ECE0A8823}"/>
              </a:ext>
            </a:extLst>
          </p:cNvPr>
          <p:cNvSpPr txBox="1"/>
          <p:nvPr/>
        </p:nvSpPr>
        <p:spPr>
          <a:xfrm>
            <a:off x="1631504" y="188641"/>
            <a:ext cx="6552728" cy="954107"/>
          </a:xfrm>
          <a:prstGeom prst="rect">
            <a:avLst/>
          </a:prstGeom>
          <a:noFill/>
        </p:spPr>
        <p:txBody>
          <a:bodyPr wrap="square" rtlCol="0">
            <a:spAutoFit/>
          </a:bodyPr>
          <a:lstStyle/>
          <a:p>
            <a:r>
              <a:rPr lang="sv-SE" sz="2800" dirty="0" err="1">
                <a:solidFill>
                  <a:prstClr val="black"/>
                </a:solidFill>
              </a:rPr>
              <a:t>Further</a:t>
            </a:r>
            <a:r>
              <a:rPr lang="sv-SE" sz="2800" dirty="0">
                <a:solidFill>
                  <a:prstClr val="black"/>
                </a:solidFill>
              </a:rPr>
              <a:t> CPR-like </a:t>
            </a:r>
            <a:r>
              <a:rPr lang="sv-SE" sz="2800" dirty="0" err="1">
                <a:solidFill>
                  <a:prstClr val="black"/>
                </a:solidFill>
              </a:rPr>
              <a:t>aspects</a:t>
            </a:r>
            <a:r>
              <a:rPr lang="sv-SE" sz="2800" dirty="0">
                <a:solidFill>
                  <a:prstClr val="black"/>
                </a:solidFill>
              </a:rPr>
              <a:t> </a:t>
            </a:r>
            <a:r>
              <a:rPr lang="sv-SE" sz="2800" dirty="0" err="1">
                <a:solidFill>
                  <a:prstClr val="black"/>
                </a:solidFill>
              </a:rPr>
              <a:t>of</a:t>
            </a:r>
            <a:r>
              <a:rPr lang="sv-SE" sz="2800" dirty="0">
                <a:solidFill>
                  <a:prstClr val="black"/>
                </a:solidFill>
              </a:rPr>
              <a:t> </a:t>
            </a:r>
            <a:r>
              <a:rPr lang="sv-SE" sz="2800" dirty="0" err="1">
                <a:solidFill>
                  <a:prstClr val="black"/>
                </a:solidFill>
              </a:rPr>
              <a:t>care</a:t>
            </a:r>
            <a:r>
              <a:rPr lang="sv-SE" sz="2800" dirty="0">
                <a:solidFill>
                  <a:prstClr val="black"/>
                </a:solidFill>
              </a:rPr>
              <a:t> </a:t>
            </a:r>
            <a:r>
              <a:rPr lang="sv-SE" sz="2800" dirty="0" err="1">
                <a:solidFill>
                  <a:prstClr val="black"/>
                </a:solidFill>
              </a:rPr>
              <a:t>pathways</a:t>
            </a:r>
            <a:r>
              <a:rPr lang="sv-SE" sz="2800" dirty="0">
                <a:solidFill>
                  <a:prstClr val="black"/>
                </a:solidFill>
              </a:rPr>
              <a:t> for </a:t>
            </a:r>
            <a:r>
              <a:rPr lang="sv-SE" sz="2800" dirty="0" err="1">
                <a:solidFill>
                  <a:prstClr val="black"/>
                </a:solidFill>
              </a:rPr>
              <a:t>neurodevelopmental</a:t>
            </a:r>
            <a:r>
              <a:rPr lang="sv-SE" sz="2800" dirty="0">
                <a:solidFill>
                  <a:prstClr val="black"/>
                </a:solidFill>
              </a:rPr>
              <a:t> disorders:</a:t>
            </a:r>
          </a:p>
        </p:txBody>
      </p:sp>
      <p:sp>
        <p:nvSpPr>
          <p:cNvPr id="5" name="textruta 4">
            <a:extLst>
              <a:ext uri="{FF2B5EF4-FFF2-40B4-BE49-F238E27FC236}">
                <a16:creationId xmlns:a16="http://schemas.microsoft.com/office/drawing/2014/main" id="{8B83EE1B-CB5F-4BF9-926D-82A1F31275AC}"/>
              </a:ext>
            </a:extLst>
          </p:cNvPr>
          <p:cNvSpPr txBox="1"/>
          <p:nvPr/>
        </p:nvSpPr>
        <p:spPr>
          <a:xfrm>
            <a:off x="8328248" y="260649"/>
            <a:ext cx="2160240" cy="5478423"/>
          </a:xfrm>
          <a:prstGeom prst="rect">
            <a:avLst/>
          </a:prstGeom>
          <a:noFill/>
        </p:spPr>
        <p:txBody>
          <a:bodyPr wrap="square" rtlCol="0">
            <a:spAutoFit/>
          </a:bodyPr>
          <a:lstStyle/>
          <a:p>
            <a:r>
              <a:rPr lang="sv-SE" sz="1400" dirty="0">
                <a:solidFill>
                  <a:prstClr val="black"/>
                </a:solidFill>
              </a:rPr>
              <a:t>IFAPE is </a:t>
            </a:r>
            <a:r>
              <a:rPr lang="sv-SE" sz="1400" dirty="0" err="1">
                <a:solidFill>
                  <a:prstClr val="black"/>
                </a:solidFill>
              </a:rPr>
              <a:t>subtractable</a:t>
            </a:r>
            <a:r>
              <a:rPr lang="sv-SE" sz="1400" dirty="0">
                <a:solidFill>
                  <a:prstClr val="black"/>
                </a:solidFill>
              </a:rPr>
              <a:t>, </a:t>
            </a:r>
            <a:r>
              <a:rPr lang="sv-SE" sz="1400" dirty="0" err="1">
                <a:solidFill>
                  <a:prstClr val="black"/>
                </a:solidFill>
              </a:rPr>
              <a:t>renewable</a:t>
            </a:r>
            <a:r>
              <a:rPr lang="sv-SE" sz="1400" dirty="0">
                <a:solidFill>
                  <a:prstClr val="black"/>
                </a:solidFill>
              </a:rPr>
              <a:t> and </a:t>
            </a:r>
            <a:r>
              <a:rPr lang="sv-SE" sz="1400" dirty="0" err="1">
                <a:solidFill>
                  <a:prstClr val="black"/>
                </a:solidFill>
              </a:rPr>
              <a:t>exhaustible</a:t>
            </a:r>
            <a:r>
              <a:rPr lang="sv-SE" sz="1400" dirty="0">
                <a:solidFill>
                  <a:prstClr val="black"/>
                </a:solidFill>
              </a:rPr>
              <a:t>.</a:t>
            </a:r>
          </a:p>
          <a:p>
            <a:endParaRPr lang="sv-SE" sz="1400" dirty="0">
              <a:solidFill>
                <a:prstClr val="black"/>
              </a:solidFill>
            </a:endParaRPr>
          </a:p>
          <a:p>
            <a:r>
              <a:rPr lang="sv-SE" sz="1400" i="1" dirty="0" err="1">
                <a:solidFill>
                  <a:prstClr val="black"/>
                </a:solidFill>
              </a:rPr>
              <a:t>Appropriation</a:t>
            </a:r>
            <a:r>
              <a:rPr lang="sv-SE" sz="1400" i="1" dirty="0">
                <a:solidFill>
                  <a:prstClr val="black"/>
                </a:solidFill>
              </a:rPr>
              <a:t> problems </a:t>
            </a:r>
            <a:r>
              <a:rPr lang="sv-SE" sz="1400" dirty="0">
                <a:solidFill>
                  <a:prstClr val="black"/>
                </a:solidFill>
              </a:rPr>
              <a:t>and </a:t>
            </a:r>
            <a:r>
              <a:rPr lang="sv-SE" sz="1400" i="1" dirty="0">
                <a:solidFill>
                  <a:prstClr val="black"/>
                </a:solidFill>
              </a:rPr>
              <a:t>provision problems </a:t>
            </a:r>
            <a:r>
              <a:rPr lang="sv-SE" sz="1400" dirty="0">
                <a:solidFill>
                  <a:prstClr val="black"/>
                </a:solidFill>
              </a:rPr>
              <a:t>on </a:t>
            </a:r>
            <a:r>
              <a:rPr lang="sv-SE" sz="1400" dirty="0" err="1">
                <a:solidFill>
                  <a:prstClr val="black"/>
                </a:solidFill>
              </a:rPr>
              <a:t>both</a:t>
            </a:r>
            <a:r>
              <a:rPr lang="sv-SE" sz="1400" dirty="0">
                <a:solidFill>
                  <a:prstClr val="black"/>
                </a:solidFill>
              </a:rPr>
              <a:t>  </a:t>
            </a:r>
            <a:r>
              <a:rPr lang="sv-SE" sz="1400" dirty="0" err="1">
                <a:solidFill>
                  <a:prstClr val="black"/>
                </a:solidFill>
              </a:rPr>
              <a:t>demand</a:t>
            </a:r>
            <a:r>
              <a:rPr lang="sv-SE" sz="1400" dirty="0">
                <a:solidFill>
                  <a:prstClr val="black"/>
                </a:solidFill>
              </a:rPr>
              <a:t> </a:t>
            </a:r>
            <a:r>
              <a:rPr lang="sv-SE" sz="1400" dirty="0" err="1">
                <a:solidFill>
                  <a:prstClr val="black"/>
                </a:solidFill>
              </a:rPr>
              <a:t>side</a:t>
            </a:r>
            <a:r>
              <a:rPr lang="sv-SE" sz="1400" dirty="0">
                <a:solidFill>
                  <a:prstClr val="black"/>
                </a:solidFill>
              </a:rPr>
              <a:t> and </a:t>
            </a:r>
            <a:r>
              <a:rPr lang="sv-SE" sz="1400" dirty="0" err="1">
                <a:solidFill>
                  <a:prstClr val="black"/>
                </a:solidFill>
              </a:rPr>
              <a:t>supply</a:t>
            </a:r>
            <a:r>
              <a:rPr lang="sv-SE" sz="1400" dirty="0">
                <a:solidFill>
                  <a:prstClr val="black"/>
                </a:solidFill>
              </a:rPr>
              <a:t> </a:t>
            </a:r>
            <a:r>
              <a:rPr lang="sv-SE" sz="1400" dirty="0" err="1">
                <a:solidFill>
                  <a:prstClr val="black"/>
                </a:solidFill>
              </a:rPr>
              <a:t>side</a:t>
            </a:r>
            <a:r>
              <a:rPr lang="sv-SE" sz="1400" dirty="0">
                <a:solidFill>
                  <a:prstClr val="black"/>
                </a:solidFill>
              </a:rPr>
              <a:t>.</a:t>
            </a:r>
          </a:p>
          <a:p>
            <a:endParaRPr lang="sv-SE" sz="1400" dirty="0">
              <a:solidFill>
                <a:prstClr val="black"/>
              </a:solidFill>
            </a:endParaRPr>
          </a:p>
          <a:p>
            <a:r>
              <a:rPr lang="sv-SE" sz="1400" dirty="0">
                <a:solidFill>
                  <a:prstClr val="black"/>
                </a:solidFill>
              </a:rPr>
              <a:t>The </a:t>
            </a:r>
            <a:r>
              <a:rPr lang="sv-SE" sz="1400" dirty="0" err="1">
                <a:solidFill>
                  <a:prstClr val="black"/>
                </a:solidFill>
              </a:rPr>
              <a:t>principle</a:t>
            </a:r>
            <a:r>
              <a:rPr lang="sv-SE" sz="1400" dirty="0">
                <a:solidFill>
                  <a:prstClr val="black"/>
                </a:solidFill>
              </a:rPr>
              <a:t> </a:t>
            </a:r>
            <a:r>
              <a:rPr lang="sv-SE" sz="1400" dirty="0" err="1">
                <a:solidFill>
                  <a:prstClr val="black"/>
                </a:solidFill>
              </a:rPr>
              <a:t>of</a:t>
            </a:r>
            <a:r>
              <a:rPr lang="sv-SE" sz="1400" dirty="0">
                <a:solidFill>
                  <a:prstClr val="black"/>
                </a:solidFill>
              </a:rPr>
              <a:t> </a:t>
            </a:r>
            <a:r>
              <a:rPr lang="sv-SE" sz="1400" dirty="0" err="1">
                <a:solidFill>
                  <a:prstClr val="black"/>
                </a:solidFill>
              </a:rPr>
              <a:t>discount</a:t>
            </a:r>
            <a:r>
              <a:rPr lang="sv-SE" sz="1400" dirty="0">
                <a:solidFill>
                  <a:prstClr val="black"/>
                </a:solidFill>
              </a:rPr>
              <a:t> rate </a:t>
            </a:r>
            <a:r>
              <a:rPr lang="sv-SE" sz="1400" dirty="0" err="1">
                <a:solidFill>
                  <a:prstClr val="black"/>
                </a:solidFill>
              </a:rPr>
              <a:t>applies</a:t>
            </a:r>
            <a:r>
              <a:rPr lang="sv-SE" sz="1400" dirty="0">
                <a:solidFill>
                  <a:prstClr val="black"/>
                </a:solidFill>
              </a:rPr>
              <a:t>.</a:t>
            </a:r>
          </a:p>
          <a:p>
            <a:endParaRPr lang="sv-SE" sz="1400" dirty="0">
              <a:solidFill>
                <a:prstClr val="black"/>
              </a:solidFill>
            </a:endParaRPr>
          </a:p>
          <a:p>
            <a:r>
              <a:rPr lang="sv-SE" sz="1400" dirty="0" err="1">
                <a:solidFill>
                  <a:prstClr val="black"/>
                </a:solidFill>
              </a:rPr>
              <a:t>Empirical</a:t>
            </a:r>
            <a:r>
              <a:rPr lang="sv-SE" sz="1400" dirty="0">
                <a:solidFill>
                  <a:prstClr val="black"/>
                </a:solidFill>
              </a:rPr>
              <a:t> </a:t>
            </a:r>
            <a:r>
              <a:rPr lang="sv-SE" sz="1400" dirty="0" err="1">
                <a:solidFill>
                  <a:prstClr val="black"/>
                </a:solidFill>
              </a:rPr>
              <a:t>rules</a:t>
            </a:r>
            <a:r>
              <a:rPr lang="sv-SE" sz="1400" dirty="0">
                <a:solidFill>
                  <a:prstClr val="black"/>
                </a:solidFill>
              </a:rPr>
              <a:t>/areas for sound CPR </a:t>
            </a:r>
            <a:r>
              <a:rPr lang="sv-SE" sz="1400" dirty="0" err="1">
                <a:solidFill>
                  <a:prstClr val="black"/>
                </a:solidFill>
              </a:rPr>
              <a:t>functioning</a:t>
            </a:r>
            <a:r>
              <a:rPr lang="sv-SE" sz="1400" dirty="0">
                <a:solidFill>
                  <a:prstClr val="black"/>
                </a:solidFill>
              </a:rPr>
              <a:t> </a:t>
            </a:r>
            <a:r>
              <a:rPr lang="sv-SE" sz="1400" dirty="0" err="1">
                <a:solidFill>
                  <a:prstClr val="black"/>
                </a:solidFill>
              </a:rPr>
              <a:t>are</a:t>
            </a:r>
            <a:r>
              <a:rPr lang="sv-SE" sz="1400" dirty="0">
                <a:solidFill>
                  <a:prstClr val="black"/>
                </a:solidFill>
              </a:rPr>
              <a:t> central.</a:t>
            </a:r>
          </a:p>
          <a:p>
            <a:endParaRPr lang="sv-SE" sz="1400" dirty="0">
              <a:solidFill>
                <a:prstClr val="black"/>
              </a:solidFill>
            </a:endParaRPr>
          </a:p>
          <a:p>
            <a:r>
              <a:rPr lang="sv-SE" sz="1400" dirty="0" err="1">
                <a:solidFill>
                  <a:prstClr val="black"/>
                </a:solidFill>
              </a:rPr>
              <a:t>Local</a:t>
            </a:r>
            <a:r>
              <a:rPr lang="sv-SE" sz="1400" dirty="0">
                <a:solidFill>
                  <a:prstClr val="black"/>
                </a:solidFill>
              </a:rPr>
              <a:t> </a:t>
            </a:r>
            <a:r>
              <a:rPr lang="sv-SE" sz="1400" dirty="0" err="1">
                <a:solidFill>
                  <a:prstClr val="black"/>
                </a:solidFill>
              </a:rPr>
              <a:t>level</a:t>
            </a:r>
            <a:r>
              <a:rPr lang="sv-SE" sz="1400" dirty="0">
                <a:solidFill>
                  <a:prstClr val="black"/>
                </a:solidFill>
              </a:rPr>
              <a:t> </a:t>
            </a:r>
            <a:r>
              <a:rPr lang="sv-SE" sz="1400" dirty="0" err="1">
                <a:solidFill>
                  <a:prstClr val="black"/>
                </a:solidFill>
              </a:rPr>
              <a:t>critically</a:t>
            </a:r>
            <a:r>
              <a:rPr lang="sv-SE" sz="1400" dirty="0">
                <a:solidFill>
                  <a:prstClr val="black"/>
                </a:solidFill>
              </a:rPr>
              <a:t> </a:t>
            </a:r>
            <a:r>
              <a:rPr lang="sv-SE" sz="1400" dirty="0" err="1">
                <a:solidFill>
                  <a:prstClr val="black"/>
                </a:solidFill>
              </a:rPr>
              <a:t>important</a:t>
            </a:r>
            <a:r>
              <a:rPr lang="sv-SE" sz="1400" dirty="0">
                <a:solidFill>
                  <a:prstClr val="black"/>
                </a:solidFill>
              </a:rPr>
              <a:t>.</a:t>
            </a:r>
          </a:p>
          <a:p>
            <a:endParaRPr lang="sv-SE" sz="1400" dirty="0">
              <a:solidFill>
                <a:prstClr val="black"/>
              </a:solidFill>
            </a:endParaRPr>
          </a:p>
          <a:p>
            <a:r>
              <a:rPr lang="sv-SE" sz="1400" dirty="0" err="1">
                <a:solidFill>
                  <a:prstClr val="black"/>
                </a:solidFill>
              </a:rPr>
              <a:t>Appropriators</a:t>
            </a:r>
            <a:r>
              <a:rPr lang="sv-SE" sz="1400" dirty="0">
                <a:solidFill>
                  <a:prstClr val="black"/>
                </a:solidFill>
              </a:rPr>
              <a:t>/</a:t>
            </a:r>
          </a:p>
          <a:p>
            <a:r>
              <a:rPr lang="sv-SE" sz="1400" dirty="0" err="1">
                <a:solidFill>
                  <a:prstClr val="black"/>
                </a:solidFill>
              </a:rPr>
              <a:t>professionals</a:t>
            </a:r>
            <a:r>
              <a:rPr lang="sv-SE" sz="1400" dirty="0">
                <a:solidFill>
                  <a:prstClr val="black"/>
                </a:solidFill>
              </a:rPr>
              <a:t> </a:t>
            </a:r>
            <a:r>
              <a:rPr lang="sv-SE" sz="1400" dirty="0" err="1">
                <a:solidFill>
                  <a:prstClr val="black"/>
                </a:solidFill>
              </a:rPr>
              <a:t>take</a:t>
            </a:r>
            <a:r>
              <a:rPr lang="sv-SE" sz="1400" dirty="0">
                <a:solidFill>
                  <a:prstClr val="black"/>
                </a:solidFill>
              </a:rPr>
              <a:t> </a:t>
            </a:r>
            <a:r>
              <a:rPr lang="sv-SE" sz="1400" dirty="0" err="1">
                <a:solidFill>
                  <a:prstClr val="black"/>
                </a:solidFill>
              </a:rPr>
              <a:t>highly</a:t>
            </a:r>
            <a:r>
              <a:rPr lang="sv-SE" sz="1400" dirty="0">
                <a:solidFill>
                  <a:prstClr val="black"/>
                </a:solidFill>
              </a:rPr>
              <a:t> </a:t>
            </a:r>
            <a:r>
              <a:rPr lang="sv-SE" sz="1400" dirty="0" err="1">
                <a:solidFill>
                  <a:prstClr val="black"/>
                </a:solidFill>
              </a:rPr>
              <a:t>active</a:t>
            </a:r>
            <a:r>
              <a:rPr lang="sv-SE" sz="1400" dirty="0">
                <a:solidFill>
                  <a:prstClr val="black"/>
                </a:solidFill>
              </a:rPr>
              <a:t> </a:t>
            </a:r>
            <a:r>
              <a:rPr lang="sv-SE" sz="1400" dirty="0" err="1">
                <a:solidFill>
                  <a:prstClr val="black"/>
                </a:solidFill>
              </a:rPr>
              <a:t>role</a:t>
            </a:r>
            <a:r>
              <a:rPr lang="sv-SE" sz="1400" dirty="0">
                <a:solidFill>
                  <a:prstClr val="black"/>
                </a:solidFill>
              </a:rPr>
              <a:t> in management.</a:t>
            </a:r>
          </a:p>
          <a:p>
            <a:endParaRPr lang="sv-SE" sz="1400" dirty="0">
              <a:solidFill>
                <a:prstClr val="black"/>
              </a:solidFill>
            </a:endParaRPr>
          </a:p>
          <a:p>
            <a:endParaRPr lang="sv-SE" sz="1400" dirty="0">
              <a:solidFill>
                <a:prstClr val="black"/>
              </a:solidFill>
            </a:endParaRPr>
          </a:p>
        </p:txBody>
      </p:sp>
    </p:spTree>
    <p:extLst>
      <p:ext uri="{BB962C8B-B14F-4D97-AF65-F5344CB8AC3E}">
        <p14:creationId xmlns:p14="http://schemas.microsoft.com/office/powerpoint/2010/main" val="360515532"/>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Bildobjekt 3">
            <a:extLst>
              <a:ext uri="{FF2B5EF4-FFF2-40B4-BE49-F238E27FC236}">
                <a16:creationId xmlns:a16="http://schemas.microsoft.com/office/drawing/2014/main" id="{90E587D0-7700-4797-AC69-DECD975073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39516" y="458670"/>
            <a:ext cx="8712968" cy="5940660"/>
          </a:xfrm>
          <a:prstGeom prst="rect">
            <a:avLst/>
          </a:prstGeom>
        </p:spPr>
      </p:pic>
      <mc:AlternateContent xmlns:mc="http://schemas.openxmlformats.org/markup-compatibility/2006" xmlns:a14="http://schemas.microsoft.com/office/drawing/2010/main">
        <mc:Choice Requires="a14">
          <p:sp>
            <p:nvSpPr>
              <p:cNvPr id="2" name="Rektangel 1">
                <a:extLst>
                  <a:ext uri="{FF2B5EF4-FFF2-40B4-BE49-F238E27FC236}">
                    <a16:creationId xmlns:a16="http://schemas.microsoft.com/office/drawing/2014/main" id="{770FBBCA-3064-4819-B4C2-9BA5A77472E2}"/>
                  </a:ext>
                </a:extLst>
              </p:cNvPr>
              <p:cNvSpPr/>
              <p:nvPr/>
            </p:nvSpPr>
            <p:spPr>
              <a:xfrm>
                <a:off x="2954778" y="1916832"/>
                <a:ext cx="6282444" cy="41537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d>
                        <m:dPr>
                          <m:begChr m:val=""/>
                          <m:endChr m:val="]"/>
                          <m:ctrlPr>
                            <a:rPr lang="sv-SE" b="1" i="1" smtClean="0">
                              <a:solidFill>
                                <a:prstClr val="black"/>
                              </a:solidFill>
                              <a:latin typeface="Cambria Math" panose="02040503050406030204" pitchFamily="18" charset="0"/>
                            </a:rPr>
                          </m:ctrlPr>
                        </m:dPr>
                        <m:e>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𝒙</m:t>
                          </m:r>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𝒄𝒐𝒗</m:t>
                          </m:r>
                          <m:d>
                            <m:dPr>
                              <m:ctrlPr>
                                <a:rPr lang="sv-SE" b="1" i="1">
                                  <a:solidFill>
                                    <a:prstClr val="black"/>
                                  </a:solidFill>
                                  <a:latin typeface="Cambria Math" panose="02040503050406030204" pitchFamily="18" charset="0"/>
                                </a:rPr>
                              </m:ctrlPr>
                            </m:dPr>
                            <m:e>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𝑼</m:t>
                                  </m:r>
                                  <m:r>
                                    <a:rPr lang="sv-SE" b="1" i="1" smtClean="0">
                                      <a:solidFill>
                                        <a:prstClr val="black"/>
                                      </a:solidFill>
                                      <a:latin typeface="Cambria Math"/>
                                    </a:rPr>
                                    <m:t>𝑪</m:t>
                                  </m:r>
                                </m:e>
                                <m:sub>
                                  <m:r>
                                    <a:rPr lang="sv-SE" b="1" i="1">
                                      <a:solidFill>
                                        <a:prstClr val="black"/>
                                      </a:solidFill>
                                      <a:latin typeface="Cambria Math" panose="02040503050406030204" pitchFamily="18" charset="0"/>
                                    </a:rPr>
                                    <m:t>𝒈</m:t>
                                  </m:r>
                                </m:sub>
                              </m:sSub>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𝑿</m:t>
                                  </m:r>
                                </m:e>
                                <m:sub>
                                  <m:r>
                                    <a:rPr lang="sv-SE" b="1" i="1">
                                      <a:solidFill>
                                        <a:prstClr val="black"/>
                                      </a:solidFill>
                                      <a:latin typeface="Cambria Math" panose="02040503050406030204" pitchFamily="18" charset="0"/>
                                    </a:rPr>
                                    <m:t>𝒈</m:t>
                                  </m:r>
                                </m:sub>
                              </m:sSub>
                            </m:e>
                          </m:d>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𝑬</m:t>
                              </m:r>
                            </m:e>
                            <m:sub>
                              <m:r>
                                <a:rPr lang="sv-SE" b="1" i="1">
                                  <a:solidFill>
                                    <a:prstClr val="black"/>
                                  </a:solidFill>
                                  <a:latin typeface="Cambria Math" panose="02040503050406030204" pitchFamily="18" charset="0"/>
                                </a:rPr>
                                <m:t>𝒈</m:t>
                              </m:r>
                            </m:sub>
                          </m:sSub>
                          <m:r>
                            <a:rPr lang="sv-SE" b="1">
                              <a:solidFill>
                                <a:prstClr val="black"/>
                              </a:solidFill>
                              <a:latin typeface="Cambria Math" panose="02040503050406030204" pitchFamily="18" charset="0"/>
                            </a:rPr>
                            <m:t>[</m:t>
                          </m:r>
                          <m:r>
                            <a:rPr lang="sv-SE" b="1" i="1">
                              <a:solidFill>
                                <a:prstClr val="black"/>
                              </a:solidFill>
                              <a:latin typeface="Cambria Math" panose="02040503050406030204" pitchFamily="18" charset="0"/>
                            </a:rPr>
                            <m:t>𝒄𝒐𝒗</m:t>
                          </m:r>
                          <m:d>
                            <m:dPr>
                              <m:ctrlPr>
                                <a:rPr lang="sv-SE" b="1" i="1">
                                  <a:solidFill>
                                    <a:prstClr val="black"/>
                                  </a:solidFill>
                                  <a:latin typeface="Cambria Math" panose="02040503050406030204" pitchFamily="18" charset="0"/>
                                </a:rPr>
                              </m:ctrlPr>
                            </m:dPr>
                            <m:e>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𝑼</m:t>
                                  </m:r>
                                  <m:r>
                                    <a:rPr lang="sv-SE" b="1" i="1" smtClean="0">
                                      <a:solidFill>
                                        <a:prstClr val="black"/>
                                      </a:solidFill>
                                      <a:latin typeface="Cambria Math"/>
                                    </a:rPr>
                                    <m:t>𝑪</m:t>
                                  </m:r>
                                </m:e>
                                <m:sub>
                                  <m:r>
                                    <a:rPr lang="sv-SE" b="1" i="1">
                                      <a:solidFill>
                                        <a:prstClr val="black"/>
                                      </a:solidFill>
                                      <a:latin typeface="Cambria Math" panose="02040503050406030204" pitchFamily="18" charset="0"/>
                                    </a:rPr>
                                    <m:t>𝒊𝒈</m:t>
                                  </m:r>
                                </m:sub>
                              </m:sSub>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𝒙</m:t>
                                  </m:r>
                                </m:e>
                                <m:sub>
                                  <m:r>
                                    <a:rPr lang="sv-SE" b="1" i="1">
                                      <a:solidFill>
                                        <a:prstClr val="black"/>
                                      </a:solidFill>
                                      <a:latin typeface="Cambria Math" panose="02040503050406030204" pitchFamily="18" charset="0"/>
                                    </a:rPr>
                                    <m:t>𝒊𝒈</m:t>
                                  </m:r>
                                </m:sub>
                              </m:sSub>
                            </m:e>
                          </m:d>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𝑬</m:t>
                              </m:r>
                            </m:e>
                            <m:sub>
                              <m:r>
                                <a:rPr lang="sv-SE" b="1" i="1">
                                  <a:solidFill>
                                    <a:prstClr val="black"/>
                                  </a:solidFill>
                                  <a:latin typeface="Cambria Math" panose="02040503050406030204" pitchFamily="18" charset="0"/>
                                </a:rPr>
                                <m:t>𝑼</m:t>
                              </m:r>
                              <m:r>
                                <a:rPr lang="sv-SE" b="1" i="1" smtClean="0">
                                  <a:solidFill>
                                    <a:prstClr val="black"/>
                                  </a:solidFill>
                                  <a:latin typeface="Cambria Math"/>
                                </a:rPr>
                                <m:t>𝑪</m:t>
                              </m:r>
                            </m:sub>
                          </m:sSub>
                          <m:d>
                            <m:dPr>
                              <m:ctrlPr>
                                <a:rPr lang="sv-SE" b="1" i="1">
                                  <a:solidFill>
                                    <a:prstClr val="black"/>
                                  </a:solidFill>
                                  <a:latin typeface="Cambria Math" panose="02040503050406030204" pitchFamily="18" charset="0"/>
                                </a:rPr>
                              </m:ctrlPr>
                            </m:dPr>
                            <m:e>
                              <m:r>
                                <a:rPr lang="sv-SE" b="1">
                                  <a:solidFill>
                                    <a:prstClr val="black"/>
                                  </a:solidFill>
                                  <a:latin typeface="Cambria Math" panose="02040503050406030204" pitchFamily="18" charset="0"/>
                                </a:rPr>
                                <m:t>△</m:t>
                              </m:r>
                              <m:sSub>
                                <m:sSubPr>
                                  <m:ctrlPr>
                                    <a:rPr lang="sv-SE" b="1" i="1">
                                      <a:solidFill>
                                        <a:prstClr val="black"/>
                                      </a:solidFill>
                                      <a:latin typeface="Cambria Math" panose="02040503050406030204" pitchFamily="18" charset="0"/>
                                    </a:rPr>
                                  </m:ctrlPr>
                                </m:sSubPr>
                                <m:e>
                                  <m:r>
                                    <a:rPr lang="sv-SE" b="1" i="1">
                                      <a:solidFill>
                                        <a:prstClr val="black"/>
                                      </a:solidFill>
                                      <a:latin typeface="Cambria Math" panose="02040503050406030204" pitchFamily="18" charset="0"/>
                                    </a:rPr>
                                    <m:t>𝒙</m:t>
                                  </m:r>
                                </m:e>
                                <m:sub>
                                  <m:r>
                                    <a:rPr lang="sv-SE" b="1" i="1">
                                      <a:solidFill>
                                        <a:prstClr val="black"/>
                                      </a:solidFill>
                                      <a:latin typeface="Cambria Math" panose="02040503050406030204" pitchFamily="18" charset="0"/>
                                    </a:rPr>
                                    <m:t>𝒊𝒈</m:t>
                                  </m:r>
                                </m:sub>
                              </m:sSub>
                            </m:e>
                          </m:d>
                        </m:e>
                      </m:d>
                    </m:oMath>
                  </m:oMathPara>
                </a14:m>
                <a:endParaRPr lang="sv-SE" b="1" dirty="0">
                  <a:solidFill>
                    <a:prstClr val="black"/>
                  </a:solidFill>
                </a:endParaRPr>
              </a:p>
            </p:txBody>
          </p:sp>
        </mc:Choice>
        <mc:Fallback xmlns="">
          <p:sp>
            <p:nvSpPr>
              <p:cNvPr id="2" name="Rektangel 1">
                <a:extLst>
                  <a:ext uri="{FF2B5EF4-FFF2-40B4-BE49-F238E27FC236}">
                    <a16:creationId xmlns:a16="http://schemas.microsoft.com/office/drawing/2014/main" xmlns="" xmlns:a14="http://schemas.microsoft.com/office/drawing/2010/main" id="{770FBBCA-3064-4819-B4C2-9BA5A77472E2}"/>
                  </a:ext>
                </a:extLst>
              </p:cNvPr>
              <p:cNvSpPr>
                <a:spLocks noRot="1" noChangeAspect="1" noMove="1" noResize="1" noEditPoints="1" noAdjustHandles="1" noChangeArrowheads="1" noChangeShapeType="1" noTextEdit="1"/>
              </p:cNvSpPr>
              <p:nvPr/>
            </p:nvSpPr>
            <p:spPr>
              <a:xfrm>
                <a:off x="2954778" y="1916832"/>
                <a:ext cx="6282444" cy="415370"/>
              </a:xfrm>
              <a:prstGeom prst="rect">
                <a:avLst/>
              </a:prstGeom>
              <a:blipFill rotWithShape="1">
                <a:blip r:embed="rId3"/>
                <a:stretch>
                  <a:fillRect t="-149275" r="-5631" b="-218841"/>
                </a:stretch>
              </a:blipFill>
            </p:spPr>
            <p:txBody>
              <a:bodyPr/>
              <a:lstStyle/>
              <a:p>
                <a:r>
                  <a:rPr lang="sv-SE">
                    <a:noFill/>
                  </a:rPr>
                  <a:t> </a:t>
                </a:r>
              </a:p>
            </p:txBody>
          </p:sp>
        </mc:Fallback>
      </mc:AlternateContent>
    </p:spTree>
    <p:extLst>
      <p:ext uri="{BB962C8B-B14F-4D97-AF65-F5344CB8AC3E}">
        <p14:creationId xmlns:p14="http://schemas.microsoft.com/office/powerpoint/2010/main" val="526478216"/>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extruta 7"/>
          <p:cNvSpPr txBox="1"/>
          <p:nvPr/>
        </p:nvSpPr>
        <p:spPr>
          <a:xfrm>
            <a:off x="7790792" y="4004441"/>
            <a:ext cx="3862551" cy="2123658"/>
          </a:xfrm>
          <a:prstGeom prst="rect">
            <a:avLst/>
          </a:prstGeom>
          <a:solidFill>
            <a:srgbClr val="92D050"/>
          </a:solidFill>
        </p:spPr>
        <p:txBody>
          <a:bodyPr wrap="square" rtlCol="0" anchor="t">
            <a:spAutoFit/>
          </a:bodyPr>
          <a:lstStyle/>
          <a:p>
            <a:pPr algn="ctr"/>
            <a:r>
              <a:rPr lang="sv-SE" sz="4400" dirty="0" err="1"/>
              <a:t>Core</a:t>
            </a:r>
            <a:r>
              <a:rPr lang="sv-SE" sz="4400" dirty="0"/>
              <a:t> </a:t>
            </a:r>
            <a:r>
              <a:rPr lang="sv-SE" sz="4400" dirty="0" err="1"/>
              <a:t>category</a:t>
            </a:r>
            <a:endParaRPr lang="sv-SE" sz="4400" dirty="0"/>
          </a:p>
          <a:p>
            <a:pPr algn="ctr"/>
            <a:endParaRPr lang="sv-SE" sz="4400" dirty="0"/>
          </a:p>
          <a:p>
            <a:pPr algn="ctr"/>
            <a:endParaRPr lang="sv-SE" sz="4400" dirty="0"/>
          </a:p>
        </p:txBody>
      </p:sp>
      <p:sp>
        <p:nvSpPr>
          <p:cNvPr id="7" name="textruta 6"/>
          <p:cNvSpPr txBox="1"/>
          <p:nvPr/>
        </p:nvSpPr>
        <p:spPr>
          <a:xfrm>
            <a:off x="465083" y="4004441"/>
            <a:ext cx="3862551" cy="2123658"/>
          </a:xfrm>
          <a:prstGeom prst="rect">
            <a:avLst/>
          </a:prstGeom>
          <a:solidFill>
            <a:srgbClr val="92D050"/>
          </a:solidFill>
        </p:spPr>
        <p:txBody>
          <a:bodyPr wrap="square" rtlCol="0" anchor="t">
            <a:spAutoFit/>
          </a:bodyPr>
          <a:lstStyle/>
          <a:p>
            <a:pPr algn="ctr"/>
            <a:r>
              <a:rPr lang="sv-SE" sz="4400" dirty="0"/>
              <a:t>Main </a:t>
            </a:r>
            <a:r>
              <a:rPr lang="sv-SE" sz="4400" dirty="0" err="1"/>
              <a:t>concern</a:t>
            </a:r>
            <a:endParaRPr lang="sv-SE" sz="4400" dirty="0"/>
          </a:p>
          <a:p>
            <a:pPr algn="ctr"/>
            <a:endParaRPr lang="sv-SE" sz="4400" dirty="0"/>
          </a:p>
          <a:p>
            <a:pPr algn="ctr"/>
            <a:endParaRPr lang="sv-SE" sz="4400" dirty="0"/>
          </a:p>
        </p:txBody>
      </p:sp>
      <p:sp>
        <p:nvSpPr>
          <p:cNvPr id="2" name="Rubrik 1"/>
          <p:cNvSpPr>
            <a:spLocks noGrp="1"/>
          </p:cNvSpPr>
          <p:nvPr>
            <p:ph type="title"/>
          </p:nvPr>
        </p:nvSpPr>
        <p:spPr/>
        <p:txBody>
          <a:bodyPr/>
          <a:lstStyle/>
          <a:p>
            <a:r>
              <a:rPr lang="sv-SE" dirty="0"/>
              <a:t>CGT </a:t>
            </a:r>
            <a:r>
              <a:rPr lang="sv-SE" dirty="0" err="1"/>
              <a:t>core</a:t>
            </a:r>
            <a:r>
              <a:rPr lang="sv-SE" dirty="0"/>
              <a:t> </a:t>
            </a:r>
            <a:r>
              <a:rPr lang="sv-SE" dirty="0" err="1"/>
              <a:t>categories</a:t>
            </a:r>
            <a:r>
              <a:rPr lang="sv-SE" dirty="0"/>
              <a:t>  </a:t>
            </a:r>
            <a:r>
              <a:rPr lang="sv-SE" dirty="0" err="1"/>
              <a:t>comparable</a:t>
            </a:r>
            <a:r>
              <a:rPr lang="sv-SE" dirty="0"/>
              <a:t> </a:t>
            </a:r>
            <a:r>
              <a:rPr lang="sv-SE" dirty="0" err="1"/>
              <a:t>to</a:t>
            </a:r>
            <a:r>
              <a:rPr lang="sv-SE" dirty="0"/>
              <a:t> CBS ”</a:t>
            </a:r>
            <a:r>
              <a:rPr lang="sv-SE" dirty="0" err="1"/>
              <a:t>middle</a:t>
            </a:r>
            <a:r>
              <a:rPr lang="sv-SE" dirty="0"/>
              <a:t> </a:t>
            </a:r>
            <a:r>
              <a:rPr lang="sv-SE" dirty="0" err="1"/>
              <a:t>level</a:t>
            </a:r>
            <a:r>
              <a:rPr lang="sv-SE" dirty="0"/>
              <a:t> terms”</a:t>
            </a:r>
          </a:p>
        </p:txBody>
      </p:sp>
      <p:sp>
        <p:nvSpPr>
          <p:cNvPr id="3" name="Platshållare för innehåll 2"/>
          <p:cNvSpPr>
            <a:spLocks noGrp="1"/>
          </p:cNvSpPr>
          <p:nvPr>
            <p:ph idx="1"/>
          </p:nvPr>
        </p:nvSpPr>
        <p:spPr>
          <a:xfrm>
            <a:off x="1757854" y="1639613"/>
            <a:ext cx="8450317" cy="2033752"/>
          </a:xfrm>
        </p:spPr>
        <p:txBody>
          <a:bodyPr/>
          <a:lstStyle/>
          <a:p>
            <a:pPr marL="0" indent="0" algn="ctr">
              <a:buNone/>
            </a:pPr>
            <a:r>
              <a:rPr lang="sv-SE" sz="4000" dirty="0" err="1"/>
              <a:t>Function</a:t>
            </a:r>
            <a:r>
              <a:rPr lang="sv-SE" sz="4000" dirty="0"/>
              <a:t> </a:t>
            </a:r>
            <a:r>
              <a:rPr lang="sv-SE" sz="4000" dirty="0" err="1"/>
              <a:t>to</a:t>
            </a:r>
            <a:r>
              <a:rPr lang="sv-SE" sz="4000" dirty="0"/>
              <a:t> orient the </a:t>
            </a:r>
            <a:r>
              <a:rPr lang="sv-SE" sz="4000" dirty="0" err="1"/>
              <a:t>reader</a:t>
            </a:r>
            <a:r>
              <a:rPr lang="sv-SE" sz="4000" dirty="0"/>
              <a:t> </a:t>
            </a:r>
            <a:r>
              <a:rPr lang="sv-SE" sz="4000" dirty="0" err="1"/>
              <a:t>toward</a:t>
            </a:r>
            <a:r>
              <a:rPr lang="sv-SE" sz="4000" dirty="0"/>
              <a:t> a </a:t>
            </a:r>
            <a:r>
              <a:rPr lang="sv-SE" sz="4000" dirty="0" err="1"/>
              <a:t>certain</a:t>
            </a:r>
            <a:r>
              <a:rPr lang="sv-SE" sz="4000" dirty="0"/>
              <a:t> </a:t>
            </a:r>
            <a:r>
              <a:rPr lang="sv-SE" sz="4000" dirty="0" err="1"/>
              <a:t>domain</a:t>
            </a:r>
            <a:r>
              <a:rPr lang="sv-SE" sz="4000" dirty="0"/>
              <a:t> </a:t>
            </a:r>
            <a:r>
              <a:rPr lang="sv-SE" sz="4000" dirty="0" err="1"/>
              <a:t>of</a:t>
            </a:r>
            <a:r>
              <a:rPr lang="sv-SE" sz="4000" dirty="0"/>
              <a:t> </a:t>
            </a:r>
            <a:r>
              <a:rPr lang="sv-SE" sz="4000" dirty="0" err="1"/>
              <a:t>attempted</a:t>
            </a:r>
            <a:r>
              <a:rPr lang="sv-SE" sz="4000" dirty="0"/>
              <a:t> solution-</a:t>
            </a:r>
            <a:r>
              <a:rPr lang="sv-SE" sz="4000" dirty="0" err="1"/>
              <a:t>strategies</a:t>
            </a:r>
            <a:r>
              <a:rPr lang="sv-SE" sz="4000" dirty="0"/>
              <a:t>.  </a:t>
            </a:r>
          </a:p>
        </p:txBody>
      </p:sp>
      <p:sp>
        <p:nvSpPr>
          <p:cNvPr id="4" name="Platshållare för bildnummer 3"/>
          <p:cNvSpPr>
            <a:spLocks noGrp="1"/>
          </p:cNvSpPr>
          <p:nvPr>
            <p:ph type="sldNum" sz="quarter" idx="11"/>
          </p:nvPr>
        </p:nvSpPr>
        <p:spPr/>
        <p:txBody>
          <a:bodyPr/>
          <a:lstStyle/>
          <a:p>
            <a:fld id="{19B51A1E-902D-48AF-9020-955120F399B6}" type="slidenum">
              <a:rPr lang="en-US" noProof="0" smtClean="0"/>
              <a:pPr/>
              <a:t>27</a:t>
            </a:fld>
            <a:endParaRPr lang="en-US" noProof="0" dirty="0"/>
          </a:p>
        </p:txBody>
      </p:sp>
      <p:sp>
        <p:nvSpPr>
          <p:cNvPr id="5" name="textruta 4"/>
          <p:cNvSpPr txBox="1"/>
          <p:nvPr/>
        </p:nvSpPr>
        <p:spPr>
          <a:xfrm>
            <a:off x="1229708" y="4924757"/>
            <a:ext cx="2333297" cy="1077218"/>
          </a:xfrm>
          <a:prstGeom prst="rect">
            <a:avLst/>
          </a:prstGeom>
          <a:solidFill>
            <a:schemeClr val="tx2">
              <a:lumMod val="60000"/>
              <a:lumOff val="40000"/>
            </a:schemeClr>
          </a:solidFill>
        </p:spPr>
        <p:txBody>
          <a:bodyPr wrap="square" rtlCol="0">
            <a:spAutoFit/>
          </a:bodyPr>
          <a:lstStyle/>
          <a:p>
            <a:r>
              <a:rPr lang="sv-SE" sz="3200" dirty="0" err="1"/>
              <a:t>Experiential</a:t>
            </a:r>
            <a:r>
              <a:rPr lang="sv-SE" sz="3200" dirty="0"/>
              <a:t> </a:t>
            </a:r>
            <a:r>
              <a:rPr lang="sv-SE" sz="3200" dirty="0" err="1"/>
              <a:t>avoidance</a:t>
            </a:r>
            <a:endParaRPr lang="sv-SE" sz="3200" dirty="0"/>
          </a:p>
        </p:txBody>
      </p:sp>
      <p:sp>
        <p:nvSpPr>
          <p:cNvPr id="6" name="textruta 5"/>
          <p:cNvSpPr txBox="1"/>
          <p:nvPr/>
        </p:nvSpPr>
        <p:spPr>
          <a:xfrm>
            <a:off x="8555418" y="4935174"/>
            <a:ext cx="2333297" cy="1077218"/>
          </a:xfrm>
          <a:prstGeom prst="rect">
            <a:avLst/>
          </a:prstGeom>
          <a:solidFill>
            <a:schemeClr val="tx2">
              <a:lumMod val="60000"/>
              <a:lumOff val="40000"/>
            </a:schemeClr>
          </a:solidFill>
        </p:spPr>
        <p:txBody>
          <a:bodyPr wrap="square" rtlCol="0">
            <a:spAutoFit/>
          </a:bodyPr>
          <a:lstStyle/>
          <a:p>
            <a:r>
              <a:rPr lang="sv-SE" sz="3200" dirty="0" err="1"/>
              <a:t>Hexaflexing</a:t>
            </a:r>
            <a:r>
              <a:rPr lang="sv-SE" sz="3200" dirty="0"/>
              <a:t>/</a:t>
            </a:r>
          </a:p>
          <a:p>
            <a:r>
              <a:rPr lang="sv-SE" sz="3200" dirty="0" err="1"/>
              <a:t>Psy</a:t>
            </a:r>
            <a:r>
              <a:rPr lang="sv-SE" sz="3200" dirty="0"/>
              <a:t> </a:t>
            </a:r>
            <a:r>
              <a:rPr lang="sv-SE" sz="3200" dirty="0" err="1"/>
              <a:t>flex</a:t>
            </a:r>
            <a:endParaRPr lang="sv-SE" sz="3200" dirty="0"/>
          </a:p>
        </p:txBody>
      </p:sp>
      <p:cxnSp>
        <p:nvCxnSpPr>
          <p:cNvPr id="10" name="Rak pil 9"/>
          <p:cNvCxnSpPr/>
          <p:nvPr/>
        </p:nvCxnSpPr>
        <p:spPr>
          <a:xfrm>
            <a:off x="4572000" y="4935174"/>
            <a:ext cx="3042745" cy="0"/>
          </a:xfrm>
          <a:prstGeom prst="straightConnector1">
            <a:avLst/>
          </a:prstGeom>
          <a:ln w="63500">
            <a:headEnd type="arrow"/>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585310407"/>
      </p:ext>
    </p:extLst>
  </p:cSld>
  <p:clrMapOvr>
    <a:masterClrMapping/>
  </p:clrMapOvr>
  <mc:AlternateContent xmlns:mc="http://schemas.openxmlformats.org/markup-compatibility/2006" xmlns:p14="http://schemas.microsoft.com/office/powerpoint/2010/main">
    <mc:Choice Requires="p14">
      <p:transition spd="slow" p14:dur="2000" advTm="503"/>
    </mc:Choice>
    <mc:Fallback xmlns="">
      <p:transition spd="slow" advTm="503"/>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3" name="Rektangel 212"/>
          <p:cNvSpPr/>
          <p:nvPr/>
        </p:nvSpPr>
        <p:spPr>
          <a:xfrm>
            <a:off x="1775520" y="1412777"/>
            <a:ext cx="8640960" cy="3778775"/>
          </a:xfrm>
          <a:prstGeom prst="rect">
            <a:avLst/>
          </a:prstGeom>
          <a:solidFill>
            <a:srgbClr val="92D050">
              <a:alpha val="1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4" name="textruta 3">
            <a:extLst>
              <a:ext uri="{FF2B5EF4-FFF2-40B4-BE49-F238E27FC236}">
                <a16:creationId xmlns:a16="http://schemas.microsoft.com/office/drawing/2014/main" id="{FCAABC18-5E1D-47AD-AEA1-F5532AF5F09E}"/>
              </a:ext>
            </a:extLst>
          </p:cNvPr>
          <p:cNvSpPr txBox="1"/>
          <p:nvPr/>
        </p:nvSpPr>
        <p:spPr>
          <a:xfrm>
            <a:off x="2254909" y="1763363"/>
            <a:ext cx="3597446" cy="1754326"/>
          </a:xfrm>
          <a:prstGeom prst="rect">
            <a:avLst/>
          </a:prstGeom>
          <a:solidFill>
            <a:schemeClr val="accent1">
              <a:lumMod val="60000"/>
              <a:lumOff val="40000"/>
            </a:schemeClr>
          </a:solidFill>
        </p:spPr>
        <p:txBody>
          <a:bodyPr wrap="square" rtlCol="0" anchor="ctr">
            <a:spAutoFit/>
          </a:bodyPr>
          <a:lstStyle/>
          <a:p>
            <a:pPr algn="ctr"/>
            <a:r>
              <a:rPr lang="sv-SE" sz="5400" dirty="0" err="1">
                <a:solidFill>
                  <a:prstClr val="black"/>
                </a:solidFill>
              </a:rPr>
              <a:t>Unpacking</a:t>
            </a:r>
            <a:r>
              <a:rPr lang="sv-SE" sz="5400" dirty="0">
                <a:solidFill>
                  <a:prstClr val="black"/>
                </a:solidFill>
              </a:rPr>
              <a:t> </a:t>
            </a:r>
            <a:r>
              <a:rPr lang="sv-SE" sz="5400" dirty="0" err="1">
                <a:solidFill>
                  <a:prstClr val="black"/>
                </a:solidFill>
              </a:rPr>
              <a:t>control</a:t>
            </a:r>
            <a:endParaRPr lang="sv-SE" sz="5400" dirty="0">
              <a:solidFill>
                <a:prstClr val="black"/>
              </a:solidFill>
            </a:endParaRPr>
          </a:p>
        </p:txBody>
      </p:sp>
      <p:sp>
        <p:nvSpPr>
          <p:cNvPr id="5" name="textruta 4">
            <a:extLst>
              <a:ext uri="{FF2B5EF4-FFF2-40B4-BE49-F238E27FC236}">
                <a16:creationId xmlns:a16="http://schemas.microsoft.com/office/drawing/2014/main" id="{B8658C33-7D97-4AC2-8199-672A7E7301C6}"/>
              </a:ext>
            </a:extLst>
          </p:cNvPr>
          <p:cNvSpPr txBox="1"/>
          <p:nvPr/>
        </p:nvSpPr>
        <p:spPr>
          <a:xfrm>
            <a:off x="6661967" y="1763363"/>
            <a:ext cx="3461735" cy="1754326"/>
          </a:xfrm>
          <a:prstGeom prst="rect">
            <a:avLst/>
          </a:prstGeom>
          <a:solidFill>
            <a:schemeClr val="accent1">
              <a:lumMod val="60000"/>
              <a:lumOff val="40000"/>
            </a:schemeClr>
          </a:solidFill>
        </p:spPr>
        <p:txBody>
          <a:bodyPr wrap="square" rtlCol="0" anchor="ctr">
            <a:spAutoFit/>
          </a:bodyPr>
          <a:lstStyle/>
          <a:p>
            <a:pPr algn="ctr"/>
            <a:r>
              <a:rPr lang="sv-SE" sz="5400" dirty="0">
                <a:solidFill>
                  <a:prstClr val="black"/>
                </a:solidFill>
              </a:rPr>
              <a:t>Trust </a:t>
            </a:r>
            <a:r>
              <a:rPr lang="sv-SE" sz="5400" dirty="0" err="1">
                <a:solidFill>
                  <a:prstClr val="black"/>
                </a:solidFill>
              </a:rPr>
              <a:t>testing</a:t>
            </a:r>
            <a:endParaRPr lang="sv-SE" sz="5400" dirty="0">
              <a:solidFill>
                <a:prstClr val="black"/>
              </a:solidFill>
            </a:endParaRPr>
          </a:p>
        </p:txBody>
      </p:sp>
      <p:sp>
        <p:nvSpPr>
          <p:cNvPr id="6" name="textruta 5">
            <a:extLst>
              <a:ext uri="{FF2B5EF4-FFF2-40B4-BE49-F238E27FC236}">
                <a16:creationId xmlns:a16="http://schemas.microsoft.com/office/drawing/2014/main" id="{FC5FFF0C-CA3B-4844-BD6D-07767C068187}"/>
              </a:ext>
            </a:extLst>
          </p:cNvPr>
          <p:cNvSpPr txBox="1"/>
          <p:nvPr/>
        </p:nvSpPr>
        <p:spPr>
          <a:xfrm>
            <a:off x="2254909" y="4096626"/>
            <a:ext cx="1656184" cy="923330"/>
          </a:xfrm>
          <a:prstGeom prst="rect">
            <a:avLst/>
          </a:prstGeom>
          <a:solidFill>
            <a:schemeClr val="accent1">
              <a:lumMod val="40000"/>
              <a:lumOff val="60000"/>
            </a:schemeClr>
          </a:solidFill>
        </p:spPr>
        <p:txBody>
          <a:bodyPr wrap="square" rtlCol="0" anchor="ctr">
            <a:spAutoFit/>
          </a:bodyPr>
          <a:lstStyle/>
          <a:p>
            <a:pPr algn="ctr"/>
            <a:endParaRPr lang="sv-SE" dirty="0">
              <a:solidFill>
                <a:prstClr val="black"/>
              </a:solidFill>
            </a:endParaRPr>
          </a:p>
          <a:p>
            <a:pPr algn="ctr"/>
            <a:r>
              <a:rPr lang="sv-SE" dirty="0" err="1">
                <a:solidFill>
                  <a:prstClr val="black"/>
                </a:solidFill>
              </a:rPr>
              <a:t>Squeezing</a:t>
            </a:r>
            <a:endParaRPr lang="sv-SE" dirty="0">
              <a:solidFill>
                <a:prstClr val="black"/>
              </a:solidFill>
            </a:endParaRPr>
          </a:p>
          <a:p>
            <a:pPr algn="ctr"/>
            <a:endParaRPr lang="sv-SE" dirty="0">
              <a:solidFill>
                <a:prstClr val="black"/>
              </a:solidFill>
            </a:endParaRPr>
          </a:p>
        </p:txBody>
      </p:sp>
      <p:sp>
        <p:nvSpPr>
          <p:cNvPr id="7" name="textruta 6">
            <a:extLst>
              <a:ext uri="{FF2B5EF4-FFF2-40B4-BE49-F238E27FC236}">
                <a16:creationId xmlns:a16="http://schemas.microsoft.com/office/drawing/2014/main" id="{127FD194-7243-4A09-8DE9-5AFDED5F365E}"/>
              </a:ext>
            </a:extLst>
          </p:cNvPr>
          <p:cNvSpPr txBox="1"/>
          <p:nvPr/>
        </p:nvSpPr>
        <p:spPr>
          <a:xfrm>
            <a:off x="8616281" y="4096626"/>
            <a:ext cx="1507421" cy="923330"/>
          </a:xfrm>
          <a:prstGeom prst="rect">
            <a:avLst/>
          </a:prstGeom>
          <a:solidFill>
            <a:schemeClr val="accent1">
              <a:lumMod val="40000"/>
              <a:lumOff val="60000"/>
            </a:schemeClr>
          </a:solidFill>
        </p:spPr>
        <p:txBody>
          <a:bodyPr wrap="square" rtlCol="0" anchor="ctr">
            <a:spAutoFit/>
          </a:bodyPr>
          <a:lstStyle/>
          <a:p>
            <a:pPr algn="ctr"/>
            <a:endParaRPr lang="sv-SE" dirty="0">
              <a:solidFill>
                <a:prstClr val="black"/>
              </a:solidFill>
            </a:endParaRPr>
          </a:p>
          <a:p>
            <a:pPr algn="ctr"/>
            <a:r>
              <a:rPr lang="sv-SE" dirty="0">
                <a:solidFill>
                  <a:prstClr val="black"/>
                </a:solidFill>
              </a:rPr>
              <a:t>Isolating</a:t>
            </a:r>
          </a:p>
          <a:p>
            <a:pPr algn="ctr"/>
            <a:endParaRPr lang="sv-SE" dirty="0">
              <a:solidFill>
                <a:prstClr val="black"/>
              </a:solidFill>
            </a:endParaRPr>
          </a:p>
        </p:txBody>
      </p:sp>
      <p:sp>
        <p:nvSpPr>
          <p:cNvPr id="8" name="textruta 7">
            <a:extLst>
              <a:ext uri="{FF2B5EF4-FFF2-40B4-BE49-F238E27FC236}">
                <a16:creationId xmlns:a16="http://schemas.microsoft.com/office/drawing/2014/main" id="{A2E0D282-BAE5-444C-906E-2EA13DCA6CB3}"/>
              </a:ext>
            </a:extLst>
          </p:cNvPr>
          <p:cNvSpPr txBox="1"/>
          <p:nvPr/>
        </p:nvSpPr>
        <p:spPr>
          <a:xfrm>
            <a:off x="6661966" y="4096626"/>
            <a:ext cx="1656184" cy="923330"/>
          </a:xfrm>
          <a:prstGeom prst="rect">
            <a:avLst/>
          </a:prstGeom>
          <a:solidFill>
            <a:schemeClr val="accent1">
              <a:lumMod val="40000"/>
              <a:lumOff val="60000"/>
            </a:schemeClr>
          </a:solidFill>
        </p:spPr>
        <p:txBody>
          <a:bodyPr wrap="square" rtlCol="0" anchor="ctr">
            <a:spAutoFit/>
          </a:bodyPr>
          <a:lstStyle/>
          <a:p>
            <a:pPr algn="ctr"/>
            <a:r>
              <a:rPr lang="sv-SE" dirty="0" err="1">
                <a:solidFill>
                  <a:prstClr val="black"/>
                </a:solidFill>
              </a:rPr>
              <a:t>Expanding</a:t>
            </a:r>
            <a:r>
              <a:rPr lang="sv-SE" dirty="0">
                <a:solidFill>
                  <a:prstClr val="black"/>
                </a:solidFill>
              </a:rPr>
              <a:t> </a:t>
            </a:r>
            <a:r>
              <a:rPr lang="sv-SE" dirty="0" err="1">
                <a:solidFill>
                  <a:prstClr val="black"/>
                </a:solidFill>
              </a:rPr>
              <a:t>constructive</a:t>
            </a:r>
            <a:r>
              <a:rPr lang="sv-SE" dirty="0">
                <a:solidFill>
                  <a:prstClr val="black"/>
                </a:solidFill>
              </a:rPr>
              <a:t> space</a:t>
            </a:r>
          </a:p>
        </p:txBody>
      </p:sp>
      <p:sp>
        <p:nvSpPr>
          <p:cNvPr id="9" name="textruta 8">
            <a:extLst>
              <a:ext uri="{FF2B5EF4-FFF2-40B4-BE49-F238E27FC236}">
                <a16:creationId xmlns:a16="http://schemas.microsoft.com/office/drawing/2014/main" id="{C2ECE21D-1B54-42C4-B204-9D76AC6DE204}"/>
              </a:ext>
            </a:extLst>
          </p:cNvPr>
          <p:cNvSpPr txBox="1"/>
          <p:nvPr/>
        </p:nvSpPr>
        <p:spPr>
          <a:xfrm>
            <a:off x="4199129" y="4096626"/>
            <a:ext cx="1653227" cy="923330"/>
          </a:xfrm>
          <a:prstGeom prst="rect">
            <a:avLst/>
          </a:prstGeom>
          <a:solidFill>
            <a:schemeClr val="accent1">
              <a:lumMod val="40000"/>
              <a:lumOff val="60000"/>
            </a:schemeClr>
          </a:solidFill>
        </p:spPr>
        <p:txBody>
          <a:bodyPr wrap="square" rtlCol="0" anchor="ctr">
            <a:spAutoFit/>
          </a:bodyPr>
          <a:lstStyle/>
          <a:p>
            <a:pPr algn="ctr"/>
            <a:endParaRPr lang="sv-SE" dirty="0">
              <a:solidFill>
                <a:prstClr val="black"/>
              </a:solidFill>
            </a:endParaRPr>
          </a:p>
          <a:p>
            <a:pPr algn="ctr"/>
            <a:r>
              <a:rPr lang="sv-SE" dirty="0" err="1">
                <a:solidFill>
                  <a:prstClr val="black"/>
                </a:solidFill>
              </a:rPr>
              <a:t>Ideologizing</a:t>
            </a:r>
            <a:endParaRPr lang="sv-SE" dirty="0">
              <a:solidFill>
                <a:prstClr val="black"/>
              </a:solidFill>
            </a:endParaRPr>
          </a:p>
          <a:p>
            <a:pPr algn="ctr"/>
            <a:endParaRPr lang="sv-SE" dirty="0">
              <a:solidFill>
                <a:prstClr val="black"/>
              </a:solidFill>
            </a:endParaRPr>
          </a:p>
        </p:txBody>
      </p:sp>
      <p:cxnSp>
        <p:nvCxnSpPr>
          <p:cNvPr id="11" name="Rak pilkoppling 10">
            <a:extLst>
              <a:ext uri="{FF2B5EF4-FFF2-40B4-BE49-F238E27FC236}">
                <a16:creationId xmlns:a16="http://schemas.microsoft.com/office/drawing/2014/main" id="{6744D2BA-D847-4CA7-93E2-A06682BA289D}"/>
              </a:ext>
            </a:extLst>
          </p:cNvPr>
          <p:cNvCxnSpPr>
            <a:stCxn id="4" idx="3"/>
            <a:endCxn id="5" idx="1"/>
          </p:cNvCxnSpPr>
          <p:nvPr/>
        </p:nvCxnSpPr>
        <p:spPr>
          <a:xfrm>
            <a:off x="5852356" y="2640526"/>
            <a:ext cx="809611"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Rak koppling 32">
            <a:extLst>
              <a:ext uri="{FF2B5EF4-FFF2-40B4-BE49-F238E27FC236}">
                <a16:creationId xmlns:a16="http://schemas.microsoft.com/office/drawing/2014/main" id="{E3A13C5D-8EB9-44C5-ABFB-12EA4785F17D}"/>
              </a:ext>
            </a:extLst>
          </p:cNvPr>
          <p:cNvCxnSpPr>
            <a:cxnSpLocks/>
            <a:stCxn id="4" idx="2"/>
            <a:endCxn id="6" idx="0"/>
          </p:cNvCxnSpPr>
          <p:nvPr/>
        </p:nvCxnSpPr>
        <p:spPr>
          <a:xfrm flipH="1">
            <a:off x="3083002" y="3517690"/>
            <a:ext cx="970631"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Rak koppling 34">
            <a:extLst>
              <a:ext uri="{FF2B5EF4-FFF2-40B4-BE49-F238E27FC236}">
                <a16:creationId xmlns:a16="http://schemas.microsoft.com/office/drawing/2014/main" id="{67C4C1CD-D02D-4732-A0EA-4D211FDA049B}"/>
              </a:ext>
            </a:extLst>
          </p:cNvPr>
          <p:cNvCxnSpPr>
            <a:cxnSpLocks/>
            <a:stCxn id="6" idx="0"/>
            <a:endCxn id="5" idx="2"/>
          </p:cNvCxnSpPr>
          <p:nvPr/>
        </p:nvCxnSpPr>
        <p:spPr>
          <a:xfrm flipV="1">
            <a:off x="3083002" y="3517690"/>
            <a:ext cx="5309833"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Rak koppling 36">
            <a:extLst>
              <a:ext uri="{FF2B5EF4-FFF2-40B4-BE49-F238E27FC236}">
                <a16:creationId xmlns:a16="http://schemas.microsoft.com/office/drawing/2014/main" id="{6BEC2E5B-AF95-4713-8166-2E69B29AE4FD}"/>
              </a:ext>
            </a:extLst>
          </p:cNvPr>
          <p:cNvCxnSpPr>
            <a:stCxn id="9" idx="0"/>
            <a:endCxn id="4" idx="2"/>
          </p:cNvCxnSpPr>
          <p:nvPr/>
        </p:nvCxnSpPr>
        <p:spPr>
          <a:xfrm flipH="1" flipV="1">
            <a:off x="4053632" y="3517690"/>
            <a:ext cx="972110"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Rak koppling 38">
            <a:extLst>
              <a:ext uri="{FF2B5EF4-FFF2-40B4-BE49-F238E27FC236}">
                <a16:creationId xmlns:a16="http://schemas.microsoft.com/office/drawing/2014/main" id="{A2674B62-5641-4BBE-94B8-F316F3BB4139}"/>
              </a:ext>
            </a:extLst>
          </p:cNvPr>
          <p:cNvCxnSpPr>
            <a:stCxn id="9" idx="0"/>
            <a:endCxn id="5" idx="2"/>
          </p:cNvCxnSpPr>
          <p:nvPr/>
        </p:nvCxnSpPr>
        <p:spPr>
          <a:xfrm flipV="1">
            <a:off x="5025742" y="3517690"/>
            <a:ext cx="3367092"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Rak koppling 40">
            <a:extLst>
              <a:ext uri="{FF2B5EF4-FFF2-40B4-BE49-F238E27FC236}">
                <a16:creationId xmlns:a16="http://schemas.microsoft.com/office/drawing/2014/main" id="{CF373CAC-516D-43BF-9034-18A36D9EE88B}"/>
              </a:ext>
            </a:extLst>
          </p:cNvPr>
          <p:cNvCxnSpPr>
            <a:stCxn id="5" idx="2"/>
            <a:endCxn id="8" idx="0"/>
          </p:cNvCxnSpPr>
          <p:nvPr/>
        </p:nvCxnSpPr>
        <p:spPr>
          <a:xfrm flipH="1">
            <a:off x="7490058" y="3517690"/>
            <a:ext cx="902776"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Rak koppling 42">
            <a:extLst>
              <a:ext uri="{FF2B5EF4-FFF2-40B4-BE49-F238E27FC236}">
                <a16:creationId xmlns:a16="http://schemas.microsoft.com/office/drawing/2014/main" id="{0E83282A-9339-4B92-91A0-C86C6F4D0203}"/>
              </a:ext>
            </a:extLst>
          </p:cNvPr>
          <p:cNvCxnSpPr>
            <a:stCxn id="5" idx="2"/>
            <a:endCxn id="7" idx="0"/>
          </p:cNvCxnSpPr>
          <p:nvPr/>
        </p:nvCxnSpPr>
        <p:spPr>
          <a:xfrm>
            <a:off x="8392835" y="3517690"/>
            <a:ext cx="977157" cy="5789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Rak koppling 44">
            <a:extLst>
              <a:ext uri="{FF2B5EF4-FFF2-40B4-BE49-F238E27FC236}">
                <a16:creationId xmlns:a16="http://schemas.microsoft.com/office/drawing/2014/main" id="{16EF2755-6745-47A3-9D6D-788733668128}"/>
              </a:ext>
            </a:extLst>
          </p:cNvPr>
          <p:cNvCxnSpPr>
            <a:stCxn id="8" idx="0"/>
            <a:endCxn id="4" idx="2"/>
          </p:cNvCxnSpPr>
          <p:nvPr/>
        </p:nvCxnSpPr>
        <p:spPr>
          <a:xfrm flipH="1" flipV="1">
            <a:off x="4053632" y="3517690"/>
            <a:ext cx="3436426" cy="57893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Rak koppling 46">
            <a:extLst>
              <a:ext uri="{FF2B5EF4-FFF2-40B4-BE49-F238E27FC236}">
                <a16:creationId xmlns:a16="http://schemas.microsoft.com/office/drawing/2014/main" id="{27C6F9C3-549D-40A4-A191-65F6DCE9FA5D}"/>
              </a:ext>
            </a:extLst>
          </p:cNvPr>
          <p:cNvCxnSpPr>
            <a:stCxn id="7" idx="0"/>
            <a:endCxn id="4" idx="2"/>
          </p:cNvCxnSpPr>
          <p:nvPr/>
        </p:nvCxnSpPr>
        <p:spPr>
          <a:xfrm flipH="1" flipV="1">
            <a:off x="4053633" y="3517690"/>
            <a:ext cx="5316359" cy="578937"/>
          </a:xfrm>
          <a:prstGeom prst="line">
            <a:avLst/>
          </a:prstGeom>
        </p:spPr>
        <p:style>
          <a:lnRef idx="1">
            <a:schemeClr val="accent1"/>
          </a:lnRef>
          <a:fillRef idx="0">
            <a:schemeClr val="accent1"/>
          </a:fillRef>
          <a:effectRef idx="0">
            <a:schemeClr val="accent1"/>
          </a:effectRef>
          <a:fontRef idx="minor">
            <a:schemeClr val="tx1"/>
          </a:fontRef>
        </p:style>
      </p:cxnSp>
      <p:sp>
        <p:nvSpPr>
          <p:cNvPr id="2" name="textruta 1">
            <a:extLst>
              <a:ext uri="{FF2B5EF4-FFF2-40B4-BE49-F238E27FC236}">
                <a16:creationId xmlns:a16="http://schemas.microsoft.com/office/drawing/2014/main" id="{802D9690-1E8B-4BF1-96C7-BD3097599331}"/>
              </a:ext>
            </a:extLst>
          </p:cNvPr>
          <p:cNvSpPr txBox="1"/>
          <p:nvPr/>
        </p:nvSpPr>
        <p:spPr>
          <a:xfrm>
            <a:off x="2254911" y="5353006"/>
            <a:ext cx="1656184" cy="1169551"/>
          </a:xfrm>
          <a:prstGeom prst="rect">
            <a:avLst/>
          </a:prstGeom>
          <a:solidFill>
            <a:schemeClr val="accent1">
              <a:lumMod val="20000"/>
              <a:lumOff val="80000"/>
            </a:schemeClr>
          </a:solidFill>
        </p:spPr>
        <p:txBody>
          <a:bodyPr wrap="square" rtlCol="0">
            <a:spAutoFit/>
          </a:bodyPr>
          <a:lstStyle/>
          <a:p>
            <a:r>
              <a:rPr lang="sv-SE" sz="1400" dirty="0" err="1">
                <a:solidFill>
                  <a:prstClr val="black"/>
                </a:solidFill>
              </a:rPr>
              <a:t>Increasing</a:t>
            </a:r>
            <a:r>
              <a:rPr lang="sv-SE" sz="1400" dirty="0">
                <a:solidFill>
                  <a:prstClr val="black"/>
                </a:solidFill>
              </a:rPr>
              <a:t> </a:t>
            </a:r>
            <a:r>
              <a:rPr lang="sv-SE" sz="1400" dirty="0" err="1">
                <a:solidFill>
                  <a:prstClr val="black"/>
                </a:solidFill>
              </a:rPr>
              <a:t>efficiency</a:t>
            </a:r>
            <a:r>
              <a:rPr lang="sv-SE" sz="1400" dirty="0">
                <a:solidFill>
                  <a:prstClr val="black"/>
                </a:solidFill>
              </a:rPr>
              <a:t> </a:t>
            </a:r>
            <a:r>
              <a:rPr lang="sv-SE" sz="1400" dirty="0" err="1">
                <a:solidFill>
                  <a:prstClr val="black"/>
                </a:solidFill>
              </a:rPr>
              <a:t>without</a:t>
            </a:r>
            <a:r>
              <a:rPr lang="sv-SE" sz="1400" dirty="0">
                <a:solidFill>
                  <a:prstClr val="black"/>
                </a:solidFill>
              </a:rPr>
              <a:t> </a:t>
            </a:r>
            <a:r>
              <a:rPr lang="sv-SE" sz="1400" dirty="0" err="1">
                <a:solidFill>
                  <a:prstClr val="black"/>
                </a:solidFill>
              </a:rPr>
              <a:t>increasing</a:t>
            </a:r>
            <a:r>
              <a:rPr lang="sv-SE" sz="1400" dirty="0">
                <a:solidFill>
                  <a:prstClr val="black"/>
                </a:solidFill>
              </a:rPr>
              <a:t> </a:t>
            </a:r>
            <a:r>
              <a:rPr lang="sv-SE" sz="1400" dirty="0" err="1">
                <a:solidFill>
                  <a:prstClr val="black"/>
                </a:solidFill>
              </a:rPr>
              <a:t>professional</a:t>
            </a:r>
            <a:r>
              <a:rPr lang="sv-SE" sz="1400" dirty="0">
                <a:solidFill>
                  <a:prstClr val="black"/>
                </a:solidFill>
              </a:rPr>
              <a:t> </a:t>
            </a:r>
            <a:r>
              <a:rPr lang="sv-SE" sz="1400" dirty="0" err="1">
                <a:solidFill>
                  <a:prstClr val="black"/>
                </a:solidFill>
              </a:rPr>
              <a:t>resources</a:t>
            </a:r>
            <a:endParaRPr lang="sv-SE" sz="1400" dirty="0">
              <a:solidFill>
                <a:prstClr val="black"/>
              </a:solidFill>
            </a:endParaRPr>
          </a:p>
        </p:txBody>
      </p:sp>
      <p:sp>
        <p:nvSpPr>
          <p:cNvPr id="18" name="textruta 17">
            <a:extLst>
              <a:ext uri="{FF2B5EF4-FFF2-40B4-BE49-F238E27FC236}">
                <a16:creationId xmlns:a16="http://schemas.microsoft.com/office/drawing/2014/main" id="{3FE2188F-1E79-4C21-A981-6A8858A5E4EF}"/>
              </a:ext>
            </a:extLst>
          </p:cNvPr>
          <p:cNvSpPr txBox="1"/>
          <p:nvPr/>
        </p:nvSpPr>
        <p:spPr>
          <a:xfrm>
            <a:off x="8616280" y="5348906"/>
            <a:ext cx="1498994" cy="954107"/>
          </a:xfrm>
          <a:prstGeom prst="rect">
            <a:avLst/>
          </a:prstGeom>
          <a:solidFill>
            <a:schemeClr val="accent1">
              <a:lumMod val="20000"/>
              <a:lumOff val="80000"/>
            </a:schemeClr>
          </a:solidFill>
        </p:spPr>
        <p:txBody>
          <a:bodyPr wrap="square" rtlCol="0">
            <a:spAutoFit/>
          </a:bodyPr>
          <a:lstStyle/>
          <a:p>
            <a:r>
              <a:rPr lang="sv-SE" sz="1400" dirty="0" err="1">
                <a:solidFill>
                  <a:prstClr val="black"/>
                </a:solidFill>
              </a:rPr>
              <a:t>Shielding</a:t>
            </a:r>
            <a:r>
              <a:rPr lang="sv-SE" sz="1400" dirty="0">
                <a:solidFill>
                  <a:prstClr val="black"/>
                </a:solidFill>
              </a:rPr>
              <a:t> team or </a:t>
            </a:r>
            <a:r>
              <a:rPr lang="sv-SE" sz="1400" dirty="0" err="1">
                <a:solidFill>
                  <a:prstClr val="black"/>
                </a:solidFill>
              </a:rPr>
              <a:t>workplace</a:t>
            </a:r>
            <a:r>
              <a:rPr lang="sv-SE" sz="1400" dirty="0">
                <a:solidFill>
                  <a:prstClr val="black"/>
                </a:solidFill>
              </a:rPr>
              <a:t> from </a:t>
            </a:r>
            <a:r>
              <a:rPr lang="sv-SE" sz="1400" dirty="0" err="1">
                <a:solidFill>
                  <a:prstClr val="black"/>
                </a:solidFill>
              </a:rPr>
              <a:t>organizational</a:t>
            </a:r>
            <a:r>
              <a:rPr lang="sv-SE" sz="1400" dirty="0">
                <a:solidFill>
                  <a:prstClr val="black"/>
                </a:solidFill>
              </a:rPr>
              <a:t> </a:t>
            </a:r>
            <a:r>
              <a:rPr lang="sv-SE" sz="1400" dirty="0" err="1">
                <a:solidFill>
                  <a:prstClr val="black"/>
                </a:solidFill>
              </a:rPr>
              <a:t>change</a:t>
            </a:r>
            <a:r>
              <a:rPr lang="sv-SE" sz="1400" dirty="0">
                <a:solidFill>
                  <a:prstClr val="black"/>
                </a:solidFill>
              </a:rPr>
              <a:t>.</a:t>
            </a:r>
          </a:p>
        </p:txBody>
      </p:sp>
      <p:sp>
        <p:nvSpPr>
          <p:cNvPr id="19" name="textruta 18">
            <a:extLst>
              <a:ext uri="{FF2B5EF4-FFF2-40B4-BE49-F238E27FC236}">
                <a16:creationId xmlns:a16="http://schemas.microsoft.com/office/drawing/2014/main" id="{A6302864-54AF-4B70-BB17-D8C1F519729A}"/>
              </a:ext>
            </a:extLst>
          </p:cNvPr>
          <p:cNvSpPr txBox="1"/>
          <p:nvPr/>
        </p:nvSpPr>
        <p:spPr>
          <a:xfrm>
            <a:off x="4196171" y="5363147"/>
            <a:ext cx="1656184" cy="954107"/>
          </a:xfrm>
          <a:prstGeom prst="rect">
            <a:avLst/>
          </a:prstGeom>
          <a:solidFill>
            <a:schemeClr val="accent1">
              <a:lumMod val="20000"/>
              <a:lumOff val="80000"/>
            </a:schemeClr>
          </a:solidFill>
        </p:spPr>
        <p:txBody>
          <a:bodyPr wrap="square" rtlCol="0">
            <a:spAutoFit/>
          </a:bodyPr>
          <a:lstStyle/>
          <a:p>
            <a:r>
              <a:rPr lang="sv-SE" sz="1400" dirty="0" err="1">
                <a:solidFill>
                  <a:prstClr val="black"/>
                </a:solidFill>
              </a:rPr>
              <a:t>Promoting</a:t>
            </a:r>
            <a:r>
              <a:rPr lang="sv-SE" sz="1400" dirty="0">
                <a:solidFill>
                  <a:prstClr val="black"/>
                </a:solidFill>
              </a:rPr>
              <a:t> </a:t>
            </a:r>
            <a:r>
              <a:rPr lang="sv-SE" sz="1400" dirty="0" err="1">
                <a:solidFill>
                  <a:prstClr val="black"/>
                </a:solidFill>
              </a:rPr>
              <a:t>specific</a:t>
            </a:r>
            <a:r>
              <a:rPr lang="sv-SE" sz="1400" dirty="0">
                <a:solidFill>
                  <a:prstClr val="black"/>
                </a:solidFill>
              </a:rPr>
              <a:t> </a:t>
            </a:r>
            <a:r>
              <a:rPr lang="sv-SE" sz="1400" dirty="0" err="1">
                <a:solidFill>
                  <a:prstClr val="black"/>
                </a:solidFill>
              </a:rPr>
              <a:t>clinical</a:t>
            </a:r>
            <a:r>
              <a:rPr lang="sv-SE" sz="1400" dirty="0">
                <a:solidFill>
                  <a:prstClr val="black"/>
                </a:solidFill>
              </a:rPr>
              <a:t> and/or </a:t>
            </a:r>
            <a:r>
              <a:rPr lang="sv-SE" sz="1400" dirty="0" err="1">
                <a:solidFill>
                  <a:prstClr val="black"/>
                </a:solidFill>
              </a:rPr>
              <a:t>managerial</a:t>
            </a:r>
            <a:r>
              <a:rPr lang="sv-SE" sz="1400" dirty="0">
                <a:solidFill>
                  <a:prstClr val="black"/>
                </a:solidFill>
              </a:rPr>
              <a:t> </a:t>
            </a:r>
            <a:r>
              <a:rPr lang="sv-SE" sz="1400" dirty="0" err="1">
                <a:solidFill>
                  <a:prstClr val="black"/>
                </a:solidFill>
              </a:rPr>
              <a:t>ideology</a:t>
            </a:r>
            <a:r>
              <a:rPr lang="sv-SE" sz="1400" dirty="0">
                <a:solidFill>
                  <a:prstClr val="black"/>
                </a:solidFill>
              </a:rPr>
              <a:t>.</a:t>
            </a:r>
          </a:p>
        </p:txBody>
      </p:sp>
      <p:sp>
        <p:nvSpPr>
          <p:cNvPr id="20" name="textruta 19">
            <a:extLst>
              <a:ext uri="{FF2B5EF4-FFF2-40B4-BE49-F238E27FC236}">
                <a16:creationId xmlns:a16="http://schemas.microsoft.com/office/drawing/2014/main" id="{6F01B492-0782-4912-BFEA-8FC62F3BB52C}"/>
              </a:ext>
            </a:extLst>
          </p:cNvPr>
          <p:cNvSpPr txBox="1"/>
          <p:nvPr/>
        </p:nvSpPr>
        <p:spPr>
          <a:xfrm>
            <a:off x="6661967" y="5363146"/>
            <a:ext cx="1656183" cy="954107"/>
          </a:xfrm>
          <a:prstGeom prst="rect">
            <a:avLst/>
          </a:prstGeom>
          <a:solidFill>
            <a:schemeClr val="accent1">
              <a:lumMod val="20000"/>
              <a:lumOff val="80000"/>
            </a:schemeClr>
          </a:solidFill>
        </p:spPr>
        <p:txBody>
          <a:bodyPr wrap="square" rtlCol="0">
            <a:spAutoFit/>
          </a:bodyPr>
          <a:lstStyle/>
          <a:p>
            <a:r>
              <a:rPr lang="sv-SE" sz="1400" dirty="0" err="1">
                <a:solidFill>
                  <a:prstClr val="black"/>
                </a:solidFill>
              </a:rPr>
              <a:t>Use</a:t>
            </a:r>
            <a:r>
              <a:rPr lang="sv-SE" sz="1400" dirty="0">
                <a:solidFill>
                  <a:prstClr val="black"/>
                </a:solidFill>
              </a:rPr>
              <a:t> </a:t>
            </a:r>
            <a:r>
              <a:rPr lang="sv-SE" sz="1400" dirty="0" err="1">
                <a:solidFill>
                  <a:prstClr val="black"/>
                </a:solidFill>
              </a:rPr>
              <a:t>of</a:t>
            </a:r>
            <a:r>
              <a:rPr lang="sv-SE" sz="1400" dirty="0">
                <a:solidFill>
                  <a:prstClr val="black"/>
                </a:solidFill>
              </a:rPr>
              <a:t> </a:t>
            </a:r>
            <a:r>
              <a:rPr lang="sv-SE" sz="1400" dirty="0" err="1">
                <a:solidFill>
                  <a:prstClr val="black"/>
                </a:solidFill>
              </a:rPr>
              <a:t>unpacking</a:t>
            </a:r>
            <a:r>
              <a:rPr lang="sv-SE" sz="1400" dirty="0">
                <a:solidFill>
                  <a:prstClr val="black"/>
                </a:solidFill>
              </a:rPr>
              <a:t> </a:t>
            </a:r>
            <a:r>
              <a:rPr lang="sv-SE" sz="1400" dirty="0" err="1">
                <a:solidFill>
                  <a:prstClr val="black"/>
                </a:solidFill>
              </a:rPr>
              <a:t>control</a:t>
            </a:r>
            <a:r>
              <a:rPr lang="sv-SE" sz="1400" dirty="0">
                <a:solidFill>
                  <a:prstClr val="black"/>
                </a:solidFill>
              </a:rPr>
              <a:t> </a:t>
            </a:r>
            <a:r>
              <a:rPr lang="sv-SE" sz="1400" dirty="0" err="1">
                <a:solidFill>
                  <a:prstClr val="black"/>
                </a:solidFill>
              </a:rPr>
              <a:t>to</a:t>
            </a:r>
            <a:r>
              <a:rPr lang="sv-SE" sz="1400" dirty="0">
                <a:solidFill>
                  <a:prstClr val="black"/>
                </a:solidFill>
              </a:rPr>
              <a:t> </a:t>
            </a:r>
            <a:r>
              <a:rPr lang="sv-SE" sz="1400" dirty="0" err="1">
                <a:solidFill>
                  <a:prstClr val="black"/>
                </a:solidFill>
              </a:rPr>
              <a:t>increase</a:t>
            </a:r>
            <a:r>
              <a:rPr lang="sv-SE" sz="1400" dirty="0">
                <a:solidFill>
                  <a:prstClr val="black"/>
                </a:solidFill>
              </a:rPr>
              <a:t> </a:t>
            </a:r>
            <a:r>
              <a:rPr lang="sv-SE" sz="1400" dirty="0" err="1">
                <a:solidFill>
                  <a:prstClr val="black"/>
                </a:solidFill>
              </a:rPr>
              <a:t>degrees</a:t>
            </a:r>
            <a:r>
              <a:rPr lang="sv-SE" sz="1400" dirty="0">
                <a:solidFill>
                  <a:prstClr val="black"/>
                </a:solidFill>
              </a:rPr>
              <a:t> </a:t>
            </a:r>
            <a:r>
              <a:rPr lang="sv-SE" sz="1400" dirty="0" err="1">
                <a:solidFill>
                  <a:prstClr val="black"/>
                </a:solidFill>
              </a:rPr>
              <a:t>of</a:t>
            </a:r>
            <a:r>
              <a:rPr lang="sv-SE" sz="1400" dirty="0">
                <a:solidFill>
                  <a:prstClr val="black"/>
                </a:solidFill>
              </a:rPr>
              <a:t> </a:t>
            </a:r>
            <a:r>
              <a:rPr lang="sv-SE" sz="1400" dirty="0" err="1">
                <a:solidFill>
                  <a:prstClr val="black"/>
                </a:solidFill>
              </a:rPr>
              <a:t>freedom</a:t>
            </a:r>
            <a:r>
              <a:rPr lang="sv-SE" sz="1400" dirty="0">
                <a:solidFill>
                  <a:prstClr val="black"/>
                </a:solidFill>
              </a:rPr>
              <a:t> in </a:t>
            </a:r>
            <a:r>
              <a:rPr lang="sv-SE" sz="1400" dirty="0" err="1">
                <a:solidFill>
                  <a:prstClr val="black"/>
                </a:solidFill>
              </a:rPr>
              <a:t>life</a:t>
            </a:r>
            <a:r>
              <a:rPr lang="sv-SE" sz="1400" dirty="0">
                <a:solidFill>
                  <a:prstClr val="black"/>
                </a:solidFill>
              </a:rPr>
              <a:t> for patients.</a:t>
            </a:r>
          </a:p>
        </p:txBody>
      </p:sp>
      <p:cxnSp>
        <p:nvCxnSpPr>
          <p:cNvPr id="10" name="Rak koppling 9">
            <a:extLst>
              <a:ext uri="{FF2B5EF4-FFF2-40B4-BE49-F238E27FC236}">
                <a16:creationId xmlns:a16="http://schemas.microsoft.com/office/drawing/2014/main" id="{1913BB4C-AA02-402C-9E87-B3F6F1E64CA6}"/>
              </a:ext>
            </a:extLst>
          </p:cNvPr>
          <p:cNvCxnSpPr>
            <a:cxnSpLocks/>
            <a:stCxn id="6" idx="2"/>
            <a:endCxn id="2" idx="0"/>
          </p:cNvCxnSpPr>
          <p:nvPr/>
        </p:nvCxnSpPr>
        <p:spPr>
          <a:xfrm>
            <a:off x="3083001" y="5019957"/>
            <a:ext cx="2" cy="33304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3" name="Rak koppling 12">
            <a:extLst>
              <a:ext uri="{FF2B5EF4-FFF2-40B4-BE49-F238E27FC236}">
                <a16:creationId xmlns:a16="http://schemas.microsoft.com/office/drawing/2014/main" id="{9825D922-CE92-44D9-A8C3-D51BED6C0D8E}"/>
              </a:ext>
            </a:extLst>
          </p:cNvPr>
          <p:cNvCxnSpPr>
            <a:stCxn id="9" idx="2"/>
            <a:endCxn id="19" idx="0"/>
          </p:cNvCxnSpPr>
          <p:nvPr/>
        </p:nvCxnSpPr>
        <p:spPr>
          <a:xfrm flipH="1">
            <a:off x="5024264" y="5019956"/>
            <a:ext cx="1479" cy="34319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5" name="Rak koppling 14">
            <a:extLst>
              <a:ext uri="{FF2B5EF4-FFF2-40B4-BE49-F238E27FC236}">
                <a16:creationId xmlns:a16="http://schemas.microsoft.com/office/drawing/2014/main" id="{AD9EEB65-F942-4E97-9E4B-1C1347323497}"/>
              </a:ext>
            </a:extLst>
          </p:cNvPr>
          <p:cNvCxnSpPr>
            <a:stCxn id="8" idx="2"/>
            <a:endCxn id="20" idx="0"/>
          </p:cNvCxnSpPr>
          <p:nvPr/>
        </p:nvCxnSpPr>
        <p:spPr>
          <a:xfrm>
            <a:off x="7490058" y="5019957"/>
            <a:ext cx="0" cy="34318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7" name="Rak koppling 16">
            <a:extLst>
              <a:ext uri="{FF2B5EF4-FFF2-40B4-BE49-F238E27FC236}">
                <a16:creationId xmlns:a16="http://schemas.microsoft.com/office/drawing/2014/main" id="{3AC024FB-EF38-4907-A273-8E0F48E8D123}"/>
              </a:ext>
            </a:extLst>
          </p:cNvPr>
          <p:cNvCxnSpPr>
            <a:stCxn id="7" idx="2"/>
            <a:endCxn id="18" idx="0"/>
          </p:cNvCxnSpPr>
          <p:nvPr/>
        </p:nvCxnSpPr>
        <p:spPr>
          <a:xfrm flipH="1">
            <a:off x="9365777" y="5019957"/>
            <a:ext cx="4214" cy="32894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0" name="textruta 29">
            <a:extLst>
              <a:ext uri="{FF2B5EF4-FFF2-40B4-BE49-F238E27FC236}">
                <a16:creationId xmlns:a16="http://schemas.microsoft.com/office/drawing/2014/main" id="{F3D6A1C0-F5C7-4767-864A-D65026E36E2F}"/>
              </a:ext>
            </a:extLst>
          </p:cNvPr>
          <p:cNvSpPr txBox="1"/>
          <p:nvPr/>
        </p:nvSpPr>
        <p:spPr>
          <a:xfrm>
            <a:off x="2254911" y="217483"/>
            <a:ext cx="3597445" cy="1015663"/>
          </a:xfrm>
          <a:prstGeom prst="rect">
            <a:avLst/>
          </a:prstGeom>
          <a:solidFill>
            <a:schemeClr val="accent1">
              <a:lumMod val="20000"/>
              <a:lumOff val="80000"/>
            </a:schemeClr>
          </a:solidFill>
        </p:spPr>
        <p:txBody>
          <a:bodyPr wrap="square" rtlCol="0" anchor="ctr">
            <a:spAutoFit/>
          </a:bodyPr>
          <a:lstStyle/>
          <a:p>
            <a:pPr algn="ctr"/>
            <a:r>
              <a:rPr lang="sv-SE" sz="2000" dirty="0" err="1">
                <a:solidFill>
                  <a:prstClr val="black"/>
                </a:solidFill>
              </a:rPr>
              <a:t>Professional</a:t>
            </a:r>
            <a:r>
              <a:rPr lang="sv-SE" sz="2000" dirty="0">
                <a:solidFill>
                  <a:prstClr val="black"/>
                </a:solidFill>
              </a:rPr>
              <a:t> </a:t>
            </a:r>
            <a:r>
              <a:rPr lang="sv-SE" sz="2000" dirty="0" err="1">
                <a:solidFill>
                  <a:prstClr val="black"/>
                </a:solidFill>
              </a:rPr>
              <a:t>control</a:t>
            </a:r>
            <a:r>
              <a:rPr lang="sv-SE" sz="2000" dirty="0">
                <a:solidFill>
                  <a:prstClr val="black"/>
                </a:solidFill>
              </a:rPr>
              <a:t> over </a:t>
            </a:r>
            <a:r>
              <a:rPr lang="sv-SE" sz="2000" dirty="0" err="1">
                <a:solidFill>
                  <a:prstClr val="black"/>
                </a:solidFill>
              </a:rPr>
              <a:t>strategies</a:t>
            </a:r>
            <a:r>
              <a:rPr lang="sv-SE" sz="2000" dirty="0">
                <a:solidFill>
                  <a:prstClr val="black"/>
                </a:solidFill>
              </a:rPr>
              <a:t>, </a:t>
            </a:r>
            <a:r>
              <a:rPr lang="sv-SE" sz="2000" dirty="0" err="1">
                <a:solidFill>
                  <a:prstClr val="black"/>
                </a:solidFill>
              </a:rPr>
              <a:t>structures</a:t>
            </a:r>
            <a:r>
              <a:rPr lang="sv-SE" sz="2000" dirty="0">
                <a:solidFill>
                  <a:prstClr val="black"/>
                </a:solidFill>
              </a:rPr>
              <a:t> and </a:t>
            </a:r>
            <a:r>
              <a:rPr lang="sv-SE" sz="2000" dirty="0" err="1">
                <a:solidFill>
                  <a:prstClr val="black"/>
                </a:solidFill>
              </a:rPr>
              <a:t>methods</a:t>
            </a:r>
            <a:r>
              <a:rPr lang="sv-SE" sz="2000" dirty="0">
                <a:solidFill>
                  <a:prstClr val="black"/>
                </a:solidFill>
              </a:rPr>
              <a:t> in </a:t>
            </a:r>
            <a:r>
              <a:rPr lang="sv-SE" sz="2000" dirty="0" err="1">
                <a:solidFill>
                  <a:prstClr val="black"/>
                </a:solidFill>
              </a:rPr>
              <a:t>care</a:t>
            </a:r>
            <a:r>
              <a:rPr lang="sv-SE" sz="2000" dirty="0">
                <a:solidFill>
                  <a:prstClr val="black"/>
                </a:solidFill>
              </a:rPr>
              <a:t> </a:t>
            </a:r>
            <a:r>
              <a:rPr lang="sv-SE" sz="2000" dirty="0" err="1">
                <a:solidFill>
                  <a:prstClr val="black"/>
                </a:solidFill>
              </a:rPr>
              <a:t>pathway</a:t>
            </a:r>
            <a:endParaRPr lang="sv-SE" sz="2000" dirty="0">
              <a:solidFill>
                <a:prstClr val="black"/>
              </a:solidFill>
            </a:endParaRPr>
          </a:p>
        </p:txBody>
      </p:sp>
      <p:sp>
        <p:nvSpPr>
          <p:cNvPr id="40" name="textruta 39">
            <a:extLst>
              <a:ext uri="{FF2B5EF4-FFF2-40B4-BE49-F238E27FC236}">
                <a16:creationId xmlns:a16="http://schemas.microsoft.com/office/drawing/2014/main" id="{E1F0DDFA-11CC-4EFA-B527-DE091CECB1EC}"/>
              </a:ext>
            </a:extLst>
          </p:cNvPr>
          <p:cNvSpPr txBox="1"/>
          <p:nvPr/>
        </p:nvSpPr>
        <p:spPr>
          <a:xfrm>
            <a:off x="6638833" y="217482"/>
            <a:ext cx="3453308" cy="1015663"/>
          </a:xfrm>
          <a:prstGeom prst="rect">
            <a:avLst/>
          </a:prstGeom>
          <a:solidFill>
            <a:schemeClr val="accent1">
              <a:lumMod val="20000"/>
              <a:lumOff val="80000"/>
            </a:schemeClr>
          </a:solidFill>
        </p:spPr>
        <p:txBody>
          <a:bodyPr wrap="square" rtlCol="0" anchor="ctr">
            <a:spAutoFit/>
          </a:bodyPr>
          <a:lstStyle/>
          <a:p>
            <a:pPr algn="ctr"/>
            <a:r>
              <a:rPr lang="sv-SE" sz="2000" dirty="0" err="1">
                <a:solidFill>
                  <a:prstClr val="black"/>
                </a:solidFill>
              </a:rPr>
              <a:t>Monitoring</a:t>
            </a:r>
            <a:r>
              <a:rPr lang="sv-SE" sz="2000" dirty="0">
                <a:solidFill>
                  <a:prstClr val="black"/>
                </a:solidFill>
              </a:rPr>
              <a:t> </a:t>
            </a:r>
            <a:r>
              <a:rPr lang="sv-SE" sz="2000" dirty="0" err="1">
                <a:solidFill>
                  <a:prstClr val="black"/>
                </a:solidFill>
              </a:rPr>
              <a:t>unpacking</a:t>
            </a:r>
            <a:r>
              <a:rPr lang="sv-SE" sz="2000" dirty="0">
                <a:solidFill>
                  <a:prstClr val="black"/>
                </a:solidFill>
              </a:rPr>
              <a:t> </a:t>
            </a:r>
            <a:r>
              <a:rPr lang="sv-SE" sz="2000" dirty="0" err="1">
                <a:solidFill>
                  <a:prstClr val="black"/>
                </a:solidFill>
              </a:rPr>
              <a:t>commitment</a:t>
            </a:r>
            <a:r>
              <a:rPr lang="sv-SE" sz="2000" dirty="0">
                <a:solidFill>
                  <a:prstClr val="black"/>
                </a:solidFill>
              </a:rPr>
              <a:t> </a:t>
            </a:r>
            <a:r>
              <a:rPr lang="sv-SE" sz="2000" dirty="0" err="1">
                <a:solidFill>
                  <a:prstClr val="black"/>
                </a:solidFill>
              </a:rPr>
              <a:t>of</a:t>
            </a:r>
            <a:r>
              <a:rPr lang="sv-SE" sz="2000" dirty="0">
                <a:solidFill>
                  <a:prstClr val="black"/>
                </a:solidFill>
              </a:rPr>
              <a:t> </a:t>
            </a:r>
            <a:r>
              <a:rPr lang="sv-SE" sz="2000" dirty="0" err="1">
                <a:solidFill>
                  <a:prstClr val="black"/>
                </a:solidFill>
              </a:rPr>
              <a:t>other</a:t>
            </a:r>
            <a:r>
              <a:rPr lang="sv-SE" sz="2000" dirty="0">
                <a:solidFill>
                  <a:prstClr val="black"/>
                </a:solidFill>
              </a:rPr>
              <a:t> </a:t>
            </a:r>
            <a:r>
              <a:rPr lang="sv-SE" sz="2000" dirty="0" err="1">
                <a:solidFill>
                  <a:prstClr val="black"/>
                </a:solidFill>
              </a:rPr>
              <a:t>stakeholders</a:t>
            </a:r>
            <a:r>
              <a:rPr lang="sv-SE" sz="2000" dirty="0">
                <a:solidFill>
                  <a:prstClr val="black"/>
                </a:solidFill>
              </a:rPr>
              <a:t> in </a:t>
            </a:r>
            <a:r>
              <a:rPr lang="sv-SE" sz="2000" dirty="0" err="1">
                <a:solidFill>
                  <a:prstClr val="black"/>
                </a:solidFill>
              </a:rPr>
              <a:t>care</a:t>
            </a:r>
            <a:r>
              <a:rPr lang="sv-SE" sz="2000" dirty="0">
                <a:solidFill>
                  <a:prstClr val="black"/>
                </a:solidFill>
              </a:rPr>
              <a:t> </a:t>
            </a:r>
            <a:r>
              <a:rPr lang="sv-SE" sz="2000" dirty="0" err="1">
                <a:solidFill>
                  <a:prstClr val="black"/>
                </a:solidFill>
              </a:rPr>
              <a:t>pathway</a:t>
            </a:r>
            <a:r>
              <a:rPr lang="sv-SE" sz="2000" dirty="0">
                <a:solidFill>
                  <a:prstClr val="black"/>
                </a:solidFill>
              </a:rPr>
              <a:t>.</a:t>
            </a:r>
          </a:p>
        </p:txBody>
      </p:sp>
      <p:cxnSp>
        <p:nvCxnSpPr>
          <p:cNvPr id="32" name="Rak koppling 31">
            <a:extLst>
              <a:ext uri="{FF2B5EF4-FFF2-40B4-BE49-F238E27FC236}">
                <a16:creationId xmlns:a16="http://schemas.microsoft.com/office/drawing/2014/main" id="{03FA01D7-C0B5-434D-B371-B70F81A3686D}"/>
              </a:ext>
            </a:extLst>
          </p:cNvPr>
          <p:cNvCxnSpPr>
            <a:stCxn id="30" idx="2"/>
            <a:endCxn id="4" idx="0"/>
          </p:cNvCxnSpPr>
          <p:nvPr/>
        </p:nvCxnSpPr>
        <p:spPr>
          <a:xfrm flipH="1">
            <a:off x="4053633" y="1233145"/>
            <a:ext cx="1" cy="530218"/>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6" name="Rak koppling 35">
            <a:extLst>
              <a:ext uri="{FF2B5EF4-FFF2-40B4-BE49-F238E27FC236}">
                <a16:creationId xmlns:a16="http://schemas.microsoft.com/office/drawing/2014/main" id="{FBC5A180-A958-45AE-BED5-905A69E6515B}"/>
              </a:ext>
            </a:extLst>
          </p:cNvPr>
          <p:cNvCxnSpPr>
            <a:endCxn id="40" idx="2"/>
          </p:cNvCxnSpPr>
          <p:nvPr/>
        </p:nvCxnSpPr>
        <p:spPr>
          <a:xfrm flipV="1">
            <a:off x="8365487" y="1233145"/>
            <a:ext cx="0" cy="53021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Tree>
    <p:custDataLst>
      <p:tags r:id="rId1"/>
    </p:custDataLst>
    <p:extLst>
      <p:ext uri="{BB962C8B-B14F-4D97-AF65-F5344CB8AC3E}">
        <p14:creationId xmlns:p14="http://schemas.microsoft.com/office/powerpoint/2010/main" val="4192481520"/>
      </p:ext>
    </p:extLst>
  </p:cSld>
  <p:clrMapOvr>
    <a:masterClrMapping/>
  </p:clrMapOvr>
  <mc:AlternateContent xmlns:mc="http://schemas.openxmlformats.org/markup-compatibility/2006" xmlns:p14="http://schemas.microsoft.com/office/powerpoint/2010/main">
    <mc:Choice Requires="p14">
      <p:transition spd="slow" p14:dur="2000" advTm="752"/>
    </mc:Choice>
    <mc:Fallback xmlns="">
      <p:transition spd="slow" advTm="752"/>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ppt_x"/>
                                          </p:val>
                                        </p:tav>
                                        <p:tav tm="100000">
                                          <p:val>
                                            <p:strVal val="#ppt_x"/>
                                          </p:val>
                                        </p:tav>
                                      </p:tavLst>
                                    </p:anim>
                                    <p:anim calcmode="lin" valueType="num">
                                      <p:cBhvr additive="base">
                                        <p:cTn id="16" dur="500" fill="hold"/>
                                        <p:tgtEl>
                                          <p:spTgt spid="4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ppt_x"/>
                                          </p:val>
                                        </p:tav>
                                        <p:tav tm="100000">
                                          <p:val>
                                            <p:strVal val="#ppt_x"/>
                                          </p:val>
                                        </p:tav>
                                      </p:tavLst>
                                    </p:anim>
                                    <p:anim calcmode="lin" valueType="num">
                                      <p:cBhvr additive="base">
                                        <p:cTn id="36" dur="50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500" fill="hold"/>
                                        <p:tgtEl>
                                          <p:spTgt spid="19"/>
                                        </p:tgtEl>
                                        <p:attrNameLst>
                                          <p:attrName>ppt_x</p:attrName>
                                        </p:attrNameLst>
                                      </p:cBhvr>
                                      <p:tavLst>
                                        <p:tav tm="0">
                                          <p:val>
                                            <p:strVal val="#ppt_x"/>
                                          </p:val>
                                        </p:tav>
                                        <p:tav tm="100000">
                                          <p:val>
                                            <p:strVal val="#ppt_x"/>
                                          </p:val>
                                        </p:tav>
                                      </p:tavLst>
                                    </p:anim>
                                    <p:anim calcmode="lin" valueType="num">
                                      <p:cBhvr additive="base">
                                        <p:cTn id="40" dur="5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8" grpId="0" animBg="1"/>
      <p:bldP spid="19" grpId="0" animBg="1"/>
      <p:bldP spid="20" grpId="0" animBg="1"/>
      <p:bldP spid="30" grpId="0" animBg="1"/>
      <p:bldP spid="40" grpId="0" animBg="1"/>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229D1D-7C32-8E45-B1B3-E403C83D42E1}"/>
              </a:ext>
            </a:extLst>
          </p:cNvPr>
          <p:cNvSpPr>
            <a:spLocks noGrp="1"/>
          </p:cNvSpPr>
          <p:nvPr>
            <p:ph type="title"/>
          </p:nvPr>
        </p:nvSpPr>
        <p:spPr/>
        <p:txBody>
          <a:bodyPr/>
          <a:lstStyle/>
          <a:p>
            <a:r>
              <a:rPr lang="sv-SE" dirty="0" err="1"/>
              <a:t>implications</a:t>
            </a:r>
            <a:r>
              <a:rPr lang="sv-SE" dirty="0"/>
              <a:t> II</a:t>
            </a:r>
          </a:p>
        </p:txBody>
      </p:sp>
      <p:sp>
        <p:nvSpPr>
          <p:cNvPr id="3" name="Content Placeholder 2">
            <a:extLst>
              <a:ext uri="{FF2B5EF4-FFF2-40B4-BE49-F238E27FC236}">
                <a16:creationId xmlns:a16="http://schemas.microsoft.com/office/drawing/2014/main" id="{B34622AA-5E9E-0F44-89CB-8C136DA820D5}"/>
              </a:ext>
            </a:extLst>
          </p:cNvPr>
          <p:cNvSpPr>
            <a:spLocks noGrp="1"/>
          </p:cNvSpPr>
          <p:nvPr>
            <p:ph idx="1"/>
          </p:nvPr>
        </p:nvSpPr>
        <p:spPr>
          <a:xfrm>
            <a:off x="1981200" y="1752601"/>
            <a:ext cx="5050904" cy="4373563"/>
          </a:xfrm>
        </p:spPr>
        <p:txBody>
          <a:bodyPr>
            <a:normAutofit/>
          </a:bodyPr>
          <a:lstStyle/>
          <a:p>
            <a:r>
              <a:rPr lang="sv-SE" dirty="0"/>
              <a:t>The PROSOCIAL-</a:t>
            </a:r>
            <a:r>
              <a:rPr lang="sv-SE" dirty="0" err="1"/>
              <a:t>framework</a:t>
            </a:r>
            <a:r>
              <a:rPr lang="sv-SE" dirty="0"/>
              <a:t> (</a:t>
            </a:r>
            <a:r>
              <a:rPr lang="sv-SE" dirty="0" err="1"/>
              <a:t>Combining</a:t>
            </a:r>
            <a:r>
              <a:rPr lang="sv-SE" dirty="0"/>
              <a:t> ACT matrix &amp; </a:t>
            </a:r>
            <a:r>
              <a:rPr lang="sv-SE" dirty="0" err="1"/>
              <a:t>Ostrom’s</a:t>
            </a:r>
            <a:r>
              <a:rPr lang="sv-SE" dirty="0"/>
              <a:t> design </a:t>
            </a:r>
            <a:r>
              <a:rPr lang="sv-SE" dirty="0" err="1"/>
              <a:t>principles</a:t>
            </a:r>
            <a:r>
              <a:rPr lang="sv-SE" dirty="0"/>
              <a:t>).</a:t>
            </a:r>
          </a:p>
          <a:p>
            <a:pPr marL="114300" indent="0">
              <a:buNone/>
            </a:pPr>
            <a:endParaRPr lang="sv-SE" dirty="0"/>
          </a:p>
          <a:p>
            <a:r>
              <a:rPr lang="sv-SE" dirty="0">
                <a:hlinkClick r:id="rId3"/>
              </a:rPr>
              <a:t>https://www.prosocial.world</a:t>
            </a:r>
            <a:r>
              <a:rPr lang="sv-SE" dirty="0"/>
              <a:t> </a:t>
            </a:r>
          </a:p>
          <a:p>
            <a:pPr marL="114300" indent="0">
              <a:buNone/>
            </a:pPr>
            <a:endParaRPr lang="sv-SE" dirty="0"/>
          </a:p>
          <a:p>
            <a:pPr marL="114300" indent="0">
              <a:buNone/>
            </a:pPr>
            <a:r>
              <a:rPr lang="sv-SE" dirty="0"/>
              <a:t>+ </a:t>
            </a:r>
            <a:r>
              <a:rPr lang="sv-SE" dirty="0" err="1"/>
              <a:t>add</a:t>
            </a:r>
            <a:r>
              <a:rPr lang="sv-SE" dirty="0"/>
              <a:t> the </a:t>
            </a:r>
            <a:r>
              <a:rPr lang="sv-SE" dirty="0" err="1"/>
              <a:t>aspect</a:t>
            </a:r>
            <a:r>
              <a:rPr lang="sv-SE" dirty="0"/>
              <a:t> </a:t>
            </a:r>
            <a:r>
              <a:rPr lang="sv-SE" dirty="0" err="1"/>
              <a:t>of</a:t>
            </a:r>
            <a:r>
              <a:rPr lang="sv-SE" dirty="0"/>
              <a:t> </a:t>
            </a:r>
            <a:r>
              <a:rPr lang="sv-SE" dirty="0" err="1"/>
              <a:t>Unpacking</a:t>
            </a:r>
            <a:r>
              <a:rPr lang="sv-SE" dirty="0"/>
              <a:t> </a:t>
            </a:r>
            <a:r>
              <a:rPr lang="sv-SE" dirty="0" err="1"/>
              <a:t>control</a:t>
            </a:r>
            <a:r>
              <a:rPr lang="sv-SE" dirty="0"/>
              <a:t>, professions </a:t>
            </a:r>
            <a:r>
              <a:rPr lang="sv-SE" dirty="0" err="1"/>
              <a:t>theory</a:t>
            </a:r>
            <a:r>
              <a:rPr lang="sv-SE" dirty="0"/>
              <a:t>, and ND </a:t>
            </a:r>
            <a:r>
              <a:rPr lang="sv-SE" dirty="0" err="1"/>
              <a:t>complexity</a:t>
            </a:r>
            <a:r>
              <a:rPr lang="sv-SE" dirty="0"/>
              <a:t> on </a:t>
            </a:r>
            <a:r>
              <a:rPr lang="sv-SE" dirty="0" err="1"/>
              <a:t>content</a:t>
            </a:r>
            <a:r>
              <a:rPr lang="sv-SE" dirty="0"/>
              <a:t> </a:t>
            </a:r>
            <a:r>
              <a:rPr lang="sv-SE" dirty="0" err="1"/>
              <a:t>level</a:t>
            </a:r>
            <a:r>
              <a:rPr lang="sv-SE" dirty="0"/>
              <a:t>.</a:t>
            </a:r>
          </a:p>
          <a:p>
            <a:endParaRPr lang="sv-SE" dirty="0"/>
          </a:p>
          <a:p>
            <a:pPr marL="114300" indent="0">
              <a:buNone/>
            </a:pPr>
            <a:r>
              <a:rPr lang="sv-SE" dirty="0"/>
              <a:t>+ </a:t>
            </a:r>
            <a:r>
              <a:rPr lang="sv-SE" dirty="0" err="1"/>
              <a:t>measure</a:t>
            </a:r>
            <a:r>
              <a:rPr lang="sv-SE" dirty="0"/>
              <a:t> process- and </a:t>
            </a:r>
            <a:r>
              <a:rPr lang="sv-SE" dirty="0" err="1"/>
              <a:t>quality</a:t>
            </a:r>
            <a:r>
              <a:rPr lang="sv-SE" dirty="0"/>
              <a:t> </a:t>
            </a:r>
            <a:r>
              <a:rPr lang="sv-SE" dirty="0" err="1"/>
              <a:t>indicators</a:t>
            </a:r>
            <a:r>
              <a:rPr lang="sv-SE" dirty="0"/>
              <a:t>.</a:t>
            </a:r>
          </a:p>
          <a:p>
            <a:pPr marL="114300" indent="0">
              <a:buNone/>
            </a:pPr>
            <a:endParaRPr lang="sv-SE" dirty="0"/>
          </a:p>
          <a:p>
            <a:pPr marL="114300" indent="0">
              <a:buNone/>
            </a:pPr>
            <a:r>
              <a:rPr lang="sv-SE" dirty="0"/>
              <a:t>= Research intervention for </a:t>
            </a:r>
            <a:r>
              <a:rPr lang="sv-SE" dirty="0" err="1"/>
              <a:t>NDCP:s</a:t>
            </a:r>
            <a:r>
              <a:rPr lang="sv-SE" dirty="0"/>
              <a:t>.</a:t>
            </a:r>
          </a:p>
        </p:txBody>
      </p:sp>
      <p:graphicFrame>
        <p:nvGraphicFramePr>
          <p:cNvPr id="4" name="Diagram 3">
            <a:extLst>
              <a:ext uri="{FF2B5EF4-FFF2-40B4-BE49-F238E27FC236}">
                <a16:creationId xmlns:a16="http://schemas.microsoft.com/office/drawing/2014/main" id="{E4B83501-105E-EB43-ACA7-815073FF4D09}"/>
              </a:ext>
            </a:extLst>
          </p:cNvPr>
          <p:cNvGraphicFramePr/>
          <p:nvPr/>
        </p:nvGraphicFramePr>
        <p:xfrm>
          <a:off x="7032104" y="2455329"/>
          <a:ext cx="3264024" cy="29681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extLst>
      <p:ext uri="{BB962C8B-B14F-4D97-AF65-F5344CB8AC3E}">
        <p14:creationId xmlns:p14="http://schemas.microsoft.com/office/powerpoint/2010/main" val="3336680261"/>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8" end="8"/>
                                            </p:txEl>
                                          </p:spTgt>
                                        </p:tgtEl>
                                        <p:attrNameLst>
                                          <p:attrName>style.visibility</p:attrName>
                                        </p:attrNameLst>
                                      </p:cBhvr>
                                      <p:to>
                                        <p:strVal val="visible"/>
                                      </p:to>
                                    </p:set>
                                    <p:animEffect transition="in" filter="checkerboard(across)">
                                      <p:cBhvr>
                                        <p:cTn id="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a:xfrm>
            <a:off x="7010400" y="-1"/>
            <a:ext cx="5181600" cy="3721769"/>
          </a:xfrm>
        </p:spPr>
        <p:txBody>
          <a:bodyPr/>
          <a:lstStyle/>
          <a:p>
            <a:r>
              <a:rPr lang="sv-SE" dirty="0"/>
              <a:t>Presentation is </a:t>
            </a:r>
            <a:r>
              <a:rPr lang="sv-SE" dirty="0" err="1"/>
              <a:t>based</a:t>
            </a:r>
            <a:r>
              <a:rPr lang="sv-SE" dirty="0"/>
              <a:t> on:</a:t>
            </a: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819873" y="1578236"/>
            <a:ext cx="4256925" cy="5143239"/>
          </a:xfrm>
        </p:spPr>
        <p:txBody>
          <a:bodyPr/>
          <a:lstStyle/>
          <a:p>
            <a:r>
              <a:rPr lang="en-US" sz="1800" dirty="0"/>
              <a:t>Waxegård, G., &amp; </a:t>
            </a:r>
            <a:r>
              <a:rPr lang="en-US" sz="1800" dirty="0" err="1"/>
              <a:t>Thulesius</a:t>
            </a:r>
            <a:r>
              <a:rPr lang="en-US" sz="1800" dirty="0"/>
              <a:t>, H. (2016). Trust testing in care pathways for neurodevelopmental disorders: A grounded theory study. </a:t>
            </a:r>
            <a:r>
              <a:rPr lang="en-US" sz="1800" i="1" dirty="0"/>
              <a:t>Grounded Theory Review, 15</a:t>
            </a:r>
            <a:r>
              <a:rPr lang="en-US" sz="1800" dirty="0"/>
              <a:t>(1), 45-58.</a:t>
            </a:r>
            <a:br>
              <a:rPr lang="en-US" sz="1800" dirty="0"/>
            </a:br>
            <a:br>
              <a:rPr lang="en-US" sz="1800" dirty="0"/>
            </a:br>
            <a:r>
              <a:rPr lang="en-US" sz="1800" dirty="0"/>
              <a:t>Waxegård, G., &amp; </a:t>
            </a:r>
            <a:r>
              <a:rPr lang="en-US" sz="1800" dirty="0" err="1"/>
              <a:t>Thulesius</a:t>
            </a:r>
            <a:r>
              <a:rPr lang="en-US" sz="1800" dirty="0"/>
              <a:t>, H. (2016). Integrating care for neurodevelopmental disorders by unpacking control: A grounded theory study. </a:t>
            </a:r>
            <a:r>
              <a:rPr lang="en-US" sz="1800" i="1" dirty="0"/>
              <a:t>International Journal of Qualitative Studies on Health and Well-being, 11</a:t>
            </a:r>
            <a:r>
              <a:rPr lang="en-US" sz="1800" dirty="0"/>
              <a:t>. doi:10.3402/qhw.v11.31987</a:t>
            </a:r>
            <a:br>
              <a:rPr lang="en-US" sz="1800" dirty="0"/>
            </a:br>
            <a:br>
              <a:rPr lang="en-US" sz="1800" dirty="0"/>
            </a:br>
            <a:r>
              <a:rPr lang="en-US" sz="1800" dirty="0"/>
              <a:t>Conceptualizing professionals’ strategies in care pathways for neurodevelopmental disorders. (Doctoral dissertation).</a:t>
            </a:r>
            <a:br>
              <a:rPr lang="en-US" sz="1800" dirty="0"/>
            </a:br>
            <a:br>
              <a:rPr lang="en-US" sz="1800" dirty="0"/>
            </a:br>
            <a:r>
              <a:rPr lang="en-US" sz="1800" dirty="0"/>
              <a:t>The Price equation explains professional behavior in care pathways for neurodevelopmental disorders. (In preparation)</a:t>
            </a:r>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91674644"/>
      </p:ext>
    </p:extLst>
  </p:cSld>
  <p:clrMapOvr>
    <a:masterClrMapping/>
  </p:clrMapOvr>
  <mc:AlternateContent xmlns:mc="http://schemas.openxmlformats.org/markup-compatibility/2006" xmlns:p14="http://schemas.microsoft.com/office/powerpoint/2010/main">
    <mc:Choice Requires="p14">
      <p:transition spd="slow" p14:dur="2000" advTm="14616"/>
    </mc:Choice>
    <mc:Fallback xmlns="">
      <p:transition spd="slow" advTm="14616"/>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dirty="0" err="1"/>
              <a:t>Study</a:t>
            </a:r>
            <a:r>
              <a:rPr lang="sv-SE" dirty="0"/>
              <a:t> </a:t>
            </a:r>
            <a:r>
              <a:rPr lang="sv-SE" dirty="0" err="1"/>
              <a:t>timeline</a:t>
            </a:r>
            <a:endParaRPr lang="sv-SE" dirty="0"/>
          </a:p>
        </p:txBody>
      </p:sp>
      <p:sp>
        <p:nvSpPr>
          <p:cNvPr id="4" name="Platshållare för bildnummer 3"/>
          <p:cNvSpPr>
            <a:spLocks noGrp="1"/>
          </p:cNvSpPr>
          <p:nvPr>
            <p:ph type="sldNum" sz="quarter" idx="11"/>
          </p:nvPr>
        </p:nvSpPr>
        <p:spPr/>
        <p:txBody>
          <a:bodyPr/>
          <a:lstStyle/>
          <a:p>
            <a:fld id="{19B51A1E-902D-48AF-9020-955120F399B6}" type="slidenum">
              <a:rPr lang="en-US" noProof="0" smtClean="0"/>
              <a:pPr/>
              <a:t>30</a:t>
            </a:fld>
            <a:endParaRPr lang="en-US" noProof="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131" y="1303335"/>
            <a:ext cx="9225181" cy="5365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461206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dirty="0"/>
              <a:t>The CGT-process</a:t>
            </a:r>
          </a:p>
        </p:txBody>
      </p:sp>
      <p:sp>
        <p:nvSpPr>
          <p:cNvPr id="4" name="Platshållare för bildnummer 3"/>
          <p:cNvSpPr>
            <a:spLocks noGrp="1"/>
          </p:cNvSpPr>
          <p:nvPr>
            <p:ph type="sldNum" sz="quarter" idx="11"/>
          </p:nvPr>
        </p:nvSpPr>
        <p:spPr/>
        <p:txBody>
          <a:bodyPr/>
          <a:lstStyle/>
          <a:p>
            <a:fld id="{19B51A1E-902D-48AF-9020-955120F399B6}" type="slidenum">
              <a:rPr lang="en-US" noProof="0" smtClean="0"/>
              <a:pPr/>
              <a:t>31</a:t>
            </a:fld>
            <a:endParaRPr lang="en-US" noProof="0" dirty="0"/>
          </a:p>
        </p:txBody>
      </p:sp>
      <p:pic>
        <p:nvPicPr>
          <p:cNvPr id="5" name="Picture 1" descr="page4image1787488">
            <a:extLst>
              <a:ext uri="{FF2B5EF4-FFF2-40B4-BE49-F238E27FC236}">
                <a16:creationId xmlns:a16="http://schemas.microsoft.com/office/drawing/2014/main" id="{E2CFA826-4491-2C44-8BA3-573ED541F9B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3312" y="1308538"/>
            <a:ext cx="10626687" cy="55335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4866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Rektangel 5">
            <a:extLst>
              <a:ext uri="{FF2B5EF4-FFF2-40B4-BE49-F238E27FC236}">
                <a16:creationId xmlns:a16="http://schemas.microsoft.com/office/drawing/2014/main" id="{421FBD8B-1FBF-4C28-91AF-67FDB78FE2E4}"/>
              </a:ext>
            </a:extLst>
          </p:cNvPr>
          <p:cNvSpPr/>
          <p:nvPr/>
        </p:nvSpPr>
        <p:spPr>
          <a:xfrm>
            <a:off x="272716" y="4315326"/>
            <a:ext cx="11710737" cy="2110674"/>
          </a:xfrm>
          <a:prstGeom prst="rect">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p:cNvSpPr>
            <a:spLocks noGrp="1"/>
          </p:cNvSpPr>
          <p:nvPr>
            <p:ph type="title"/>
          </p:nvPr>
        </p:nvSpPr>
        <p:spPr/>
        <p:txBody>
          <a:bodyPr>
            <a:normAutofit/>
          </a:bodyPr>
          <a:lstStyle/>
          <a:p>
            <a:r>
              <a:rPr lang="sv-SE" dirty="0" err="1"/>
              <a:t>What</a:t>
            </a:r>
            <a:r>
              <a:rPr lang="sv-SE" dirty="0"/>
              <a:t> </a:t>
            </a:r>
            <a:r>
              <a:rPr lang="sv-SE" dirty="0" err="1"/>
              <a:t>are</a:t>
            </a:r>
            <a:r>
              <a:rPr lang="sv-SE" dirty="0"/>
              <a:t> </a:t>
            </a:r>
            <a:r>
              <a:rPr lang="sv-SE" dirty="0" err="1"/>
              <a:t>care</a:t>
            </a:r>
            <a:r>
              <a:rPr lang="sv-SE" dirty="0"/>
              <a:t> </a:t>
            </a:r>
            <a:r>
              <a:rPr lang="sv-SE" dirty="0" err="1"/>
              <a:t>pathways</a:t>
            </a:r>
            <a:r>
              <a:rPr lang="sv-SE" dirty="0"/>
              <a:t> for </a:t>
            </a:r>
            <a:r>
              <a:rPr lang="sv-SE" dirty="0" err="1"/>
              <a:t>neurodevelopmental</a:t>
            </a:r>
            <a:r>
              <a:rPr lang="sv-SE" dirty="0"/>
              <a:t> disorders? </a:t>
            </a:r>
          </a:p>
        </p:txBody>
      </p:sp>
      <p:sp>
        <p:nvSpPr>
          <p:cNvPr id="3" name="Platshållare för innehåll 2"/>
          <p:cNvSpPr>
            <a:spLocks noGrp="1"/>
          </p:cNvSpPr>
          <p:nvPr>
            <p:ph idx="1"/>
          </p:nvPr>
        </p:nvSpPr>
        <p:spPr>
          <a:xfrm>
            <a:off x="641683" y="1270336"/>
            <a:ext cx="11130316" cy="2671043"/>
          </a:xfrm>
        </p:spPr>
        <p:txBody>
          <a:bodyPr>
            <a:noAutofit/>
          </a:bodyPr>
          <a:lstStyle/>
          <a:p>
            <a:pPr marL="0" indent="0" algn="ctr">
              <a:buNone/>
            </a:pPr>
            <a:r>
              <a:rPr lang="sv-SE" sz="2400" dirty="0">
                <a:solidFill>
                  <a:schemeClr val="tx1"/>
                </a:solidFill>
              </a:rPr>
              <a:t>Populations </a:t>
            </a:r>
            <a:r>
              <a:rPr lang="sv-SE" sz="2400" dirty="0" err="1">
                <a:solidFill>
                  <a:schemeClr val="tx1"/>
                </a:solidFill>
              </a:rPr>
              <a:t>of</a:t>
            </a:r>
            <a:r>
              <a:rPr lang="sv-SE" sz="2400" dirty="0">
                <a:solidFill>
                  <a:schemeClr val="tx1"/>
                </a:solidFill>
              </a:rPr>
              <a:t> semi-</a:t>
            </a:r>
            <a:r>
              <a:rPr lang="sv-SE" sz="2400" dirty="0" err="1">
                <a:solidFill>
                  <a:schemeClr val="tx1"/>
                </a:solidFill>
              </a:rPr>
              <a:t>autonomous</a:t>
            </a:r>
            <a:r>
              <a:rPr lang="sv-SE" sz="2400" dirty="0">
                <a:solidFill>
                  <a:schemeClr val="tx1"/>
                </a:solidFill>
              </a:rPr>
              <a:t>, </a:t>
            </a:r>
            <a:r>
              <a:rPr lang="sv-SE" sz="2400" dirty="0" err="1">
                <a:solidFill>
                  <a:schemeClr val="tx1"/>
                </a:solidFill>
              </a:rPr>
              <a:t>interdependent</a:t>
            </a:r>
            <a:r>
              <a:rPr lang="sv-SE" sz="2400" dirty="0">
                <a:solidFill>
                  <a:schemeClr val="tx1"/>
                </a:solidFill>
              </a:rPr>
              <a:t> </a:t>
            </a:r>
            <a:r>
              <a:rPr lang="sv-SE" sz="2400" dirty="0" err="1">
                <a:solidFill>
                  <a:schemeClr val="tx1"/>
                </a:solidFill>
              </a:rPr>
              <a:t>professionals</a:t>
            </a:r>
            <a:r>
              <a:rPr lang="sv-SE" sz="2400" dirty="0">
                <a:solidFill>
                  <a:schemeClr val="tx1"/>
                </a:solidFill>
              </a:rPr>
              <a:t> </a:t>
            </a:r>
            <a:r>
              <a:rPr lang="sv-SE" sz="2400" dirty="0" err="1">
                <a:solidFill>
                  <a:schemeClr val="tx1"/>
                </a:solidFill>
              </a:rPr>
              <a:t>that</a:t>
            </a:r>
            <a:r>
              <a:rPr lang="sv-SE" sz="2400" dirty="0">
                <a:solidFill>
                  <a:schemeClr val="tx1"/>
                </a:solidFill>
              </a:rPr>
              <a:t> </a:t>
            </a:r>
            <a:r>
              <a:rPr lang="sv-SE" sz="2400" dirty="0" err="1">
                <a:solidFill>
                  <a:schemeClr val="tx1"/>
                </a:solidFill>
              </a:rPr>
              <a:t>are</a:t>
            </a:r>
            <a:r>
              <a:rPr lang="sv-SE" sz="2400" dirty="0">
                <a:solidFill>
                  <a:schemeClr val="tx1"/>
                </a:solidFill>
              </a:rPr>
              <a:t> </a:t>
            </a:r>
            <a:r>
              <a:rPr lang="sv-SE" sz="2400" b="1" dirty="0" err="1">
                <a:solidFill>
                  <a:schemeClr val="tx1"/>
                </a:solidFill>
              </a:rPr>
              <a:t>structured</a:t>
            </a:r>
            <a:r>
              <a:rPr lang="sv-SE" sz="2400" b="1" dirty="0">
                <a:solidFill>
                  <a:schemeClr val="tx1"/>
                </a:solidFill>
              </a:rPr>
              <a:t> </a:t>
            </a:r>
            <a:r>
              <a:rPr lang="sv-SE" sz="2400" b="1" dirty="0" err="1">
                <a:solidFill>
                  <a:schemeClr val="tx1"/>
                </a:solidFill>
              </a:rPr>
              <a:t>into</a:t>
            </a:r>
            <a:r>
              <a:rPr lang="sv-SE" sz="2400" b="1" dirty="0">
                <a:solidFill>
                  <a:schemeClr val="tx1"/>
                </a:solidFill>
              </a:rPr>
              <a:t> </a:t>
            </a:r>
            <a:r>
              <a:rPr lang="sv-SE" sz="2400" b="1" dirty="0" err="1">
                <a:solidFill>
                  <a:schemeClr val="tx1"/>
                </a:solidFill>
              </a:rPr>
              <a:t>groups</a:t>
            </a:r>
            <a:r>
              <a:rPr lang="sv-SE" sz="2400" b="1" dirty="0">
                <a:solidFill>
                  <a:schemeClr val="tx1"/>
                </a:solidFill>
              </a:rPr>
              <a:t> and </a:t>
            </a:r>
            <a:r>
              <a:rPr lang="sv-SE" sz="2400" b="1" dirty="0" err="1">
                <a:solidFill>
                  <a:schemeClr val="tx1"/>
                </a:solidFill>
              </a:rPr>
              <a:t>levels</a:t>
            </a:r>
            <a:r>
              <a:rPr lang="sv-SE" sz="2400" dirty="0">
                <a:solidFill>
                  <a:schemeClr val="tx1"/>
                </a:solidFill>
              </a:rPr>
              <a:t>, </a:t>
            </a:r>
            <a:r>
              <a:rPr lang="sv-SE" sz="2400" dirty="0" err="1">
                <a:solidFill>
                  <a:schemeClr val="tx1"/>
                </a:solidFill>
              </a:rPr>
              <a:t>working</a:t>
            </a:r>
            <a:r>
              <a:rPr lang="sv-SE" sz="2400" dirty="0">
                <a:solidFill>
                  <a:schemeClr val="tx1"/>
                </a:solidFill>
              </a:rPr>
              <a:t> in a </a:t>
            </a:r>
            <a:r>
              <a:rPr lang="sv-SE" sz="2400" dirty="0" err="1">
                <a:solidFill>
                  <a:schemeClr val="tx1"/>
                </a:solidFill>
              </a:rPr>
              <a:t>strained</a:t>
            </a:r>
            <a:r>
              <a:rPr lang="sv-SE" sz="2400" dirty="0">
                <a:solidFill>
                  <a:schemeClr val="tx1"/>
                </a:solidFill>
              </a:rPr>
              <a:t> </a:t>
            </a:r>
            <a:r>
              <a:rPr lang="sv-SE" sz="2400" dirty="0" err="1">
                <a:solidFill>
                  <a:schemeClr val="tx1"/>
                </a:solidFill>
              </a:rPr>
              <a:t>resource</a:t>
            </a:r>
            <a:r>
              <a:rPr lang="sv-SE" sz="2400" dirty="0">
                <a:solidFill>
                  <a:schemeClr val="tx1"/>
                </a:solidFill>
              </a:rPr>
              <a:t> </a:t>
            </a:r>
            <a:r>
              <a:rPr lang="sv-SE" sz="2400" dirty="0" err="1">
                <a:solidFill>
                  <a:schemeClr val="tx1"/>
                </a:solidFill>
              </a:rPr>
              <a:t>context</a:t>
            </a:r>
            <a:r>
              <a:rPr lang="sv-SE" sz="2400" dirty="0">
                <a:solidFill>
                  <a:schemeClr val="tx1"/>
                </a:solidFill>
              </a:rPr>
              <a:t> </a:t>
            </a:r>
            <a:r>
              <a:rPr lang="sv-SE" sz="2400" dirty="0" err="1">
                <a:solidFill>
                  <a:schemeClr val="tx1"/>
                </a:solidFill>
              </a:rPr>
              <a:t>with</a:t>
            </a:r>
            <a:r>
              <a:rPr lang="sv-SE" sz="2400" dirty="0">
                <a:solidFill>
                  <a:schemeClr val="tx1"/>
                </a:solidFill>
              </a:rPr>
              <a:t> an extreme </a:t>
            </a:r>
            <a:r>
              <a:rPr lang="sv-SE" sz="2400" dirty="0" err="1">
                <a:solidFill>
                  <a:schemeClr val="tx1"/>
                </a:solidFill>
              </a:rPr>
              <a:t>density</a:t>
            </a:r>
            <a:r>
              <a:rPr lang="sv-SE" sz="2400" dirty="0">
                <a:solidFill>
                  <a:schemeClr val="tx1"/>
                </a:solidFill>
              </a:rPr>
              <a:t> </a:t>
            </a:r>
            <a:r>
              <a:rPr lang="sv-SE" sz="2400" dirty="0" err="1">
                <a:solidFill>
                  <a:schemeClr val="tx1"/>
                </a:solidFill>
              </a:rPr>
              <a:t>of</a:t>
            </a:r>
            <a:r>
              <a:rPr lang="sv-SE" sz="2400" dirty="0">
                <a:solidFill>
                  <a:schemeClr val="tx1"/>
                </a:solidFill>
              </a:rPr>
              <a:t> (</a:t>
            </a:r>
            <a:r>
              <a:rPr lang="sv-SE" sz="2400" dirty="0" err="1">
                <a:solidFill>
                  <a:schemeClr val="tx1"/>
                </a:solidFill>
              </a:rPr>
              <a:t>shared</a:t>
            </a:r>
            <a:r>
              <a:rPr lang="sv-SE" sz="2400" dirty="0">
                <a:solidFill>
                  <a:schemeClr val="tx1"/>
                </a:solidFill>
              </a:rPr>
              <a:t>) </a:t>
            </a:r>
            <a:r>
              <a:rPr lang="sv-SE" sz="2400" dirty="0" err="1">
                <a:solidFill>
                  <a:schemeClr val="tx1"/>
                </a:solidFill>
              </a:rPr>
              <a:t>strategies</a:t>
            </a:r>
            <a:r>
              <a:rPr lang="sv-SE" sz="2400" dirty="0">
                <a:solidFill>
                  <a:schemeClr val="tx1"/>
                </a:solidFill>
              </a:rPr>
              <a:t>, norms and </a:t>
            </a:r>
            <a:r>
              <a:rPr lang="sv-SE" sz="2400" dirty="0" err="1">
                <a:solidFill>
                  <a:schemeClr val="tx1"/>
                </a:solidFill>
              </a:rPr>
              <a:t>rules</a:t>
            </a:r>
            <a:r>
              <a:rPr lang="sv-SE" sz="2400" dirty="0">
                <a:solidFill>
                  <a:schemeClr val="tx1"/>
                </a:solidFill>
              </a:rPr>
              <a:t>. </a:t>
            </a:r>
            <a:endParaRPr lang="sv-SE" sz="2400" dirty="0"/>
          </a:p>
          <a:p>
            <a:pPr marL="114300" indent="0" algn="ctr">
              <a:buNone/>
            </a:pPr>
            <a:r>
              <a:rPr lang="sv-SE" sz="2400" dirty="0">
                <a:solidFill>
                  <a:schemeClr val="tx1"/>
                </a:solidFill>
              </a:rPr>
              <a:t>Or </a:t>
            </a:r>
          </a:p>
          <a:p>
            <a:pPr marL="0" indent="0" algn="ctr">
              <a:buNone/>
            </a:pPr>
            <a:r>
              <a:rPr lang="sv-SE" sz="2400" dirty="0">
                <a:solidFill>
                  <a:schemeClr val="tx1"/>
                </a:solidFill>
              </a:rPr>
              <a:t>A multi-</a:t>
            </a:r>
            <a:r>
              <a:rPr lang="sv-SE" sz="2400" dirty="0" err="1">
                <a:solidFill>
                  <a:schemeClr val="tx1"/>
                </a:solidFill>
              </a:rPr>
              <a:t>professional</a:t>
            </a:r>
            <a:r>
              <a:rPr lang="sv-SE" sz="2400" dirty="0">
                <a:solidFill>
                  <a:schemeClr val="tx1"/>
                </a:solidFill>
              </a:rPr>
              <a:t> </a:t>
            </a:r>
            <a:r>
              <a:rPr lang="sv-SE" sz="2400" dirty="0" err="1">
                <a:solidFill>
                  <a:schemeClr val="tx1"/>
                </a:solidFill>
              </a:rPr>
              <a:t>setting</a:t>
            </a:r>
            <a:r>
              <a:rPr lang="sv-SE" sz="2400" dirty="0">
                <a:solidFill>
                  <a:schemeClr val="tx1"/>
                </a:solidFill>
              </a:rPr>
              <a:t> </a:t>
            </a:r>
            <a:r>
              <a:rPr lang="sv-SE" sz="2400" dirty="0" err="1">
                <a:solidFill>
                  <a:schemeClr val="tx1"/>
                </a:solidFill>
              </a:rPr>
              <a:t>using</a:t>
            </a:r>
            <a:r>
              <a:rPr lang="sv-SE" sz="2400" dirty="0">
                <a:solidFill>
                  <a:schemeClr val="tx1"/>
                </a:solidFill>
              </a:rPr>
              <a:t> </a:t>
            </a:r>
            <a:r>
              <a:rPr lang="sv-SE" sz="2400" dirty="0" err="1">
                <a:solidFill>
                  <a:schemeClr val="tx1"/>
                </a:solidFill>
              </a:rPr>
              <a:t>expertise</a:t>
            </a:r>
            <a:r>
              <a:rPr lang="sv-SE" sz="2400" dirty="0">
                <a:solidFill>
                  <a:schemeClr val="tx1"/>
                </a:solidFill>
              </a:rPr>
              <a:t> to </a:t>
            </a:r>
            <a:r>
              <a:rPr lang="sv-SE" sz="2400" dirty="0" err="1">
                <a:solidFill>
                  <a:schemeClr val="tx1"/>
                </a:solidFill>
              </a:rPr>
              <a:t>help</a:t>
            </a:r>
            <a:r>
              <a:rPr lang="sv-SE" sz="2400" dirty="0">
                <a:solidFill>
                  <a:schemeClr val="tx1"/>
                </a:solidFill>
              </a:rPr>
              <a:t> </a:t>
            </a:r>
            <a:r>
              <a:rPr lang="sv-SE" sz="2400" dirty="0" err="1">
                <a:solidFill>
                  <a:schemeClr val="tx1"/>
                </a:solidFill>
              </a:rPr>
              <a:t>people</a:t>
            </a:r>
            <a:r>
              <a:rPr lang="sv-SE" sz="2400" dirty="0">
                <a:solidFill>
                  <a:schemeClr val="tx1"/>
                </a:solidFill>
              </a:rPr>
              <a:t>/patients to deal </a:t>
            </a:r>
            <a:r>
              <a:rPr lang="sv-SE" sz="2400" dirty="0" err="1">
                <a:solidFill>
                  <a:schemeClr val="tx1"/>
                </a:solidFill>
              </a:rPr>
              <a:t>with</a:t>
            </a:r>
            <a:r>
              <a:rPr lang="sv-SE" sz="2400" dirty="0">
                <a:solidFill>
                  <a:schemeClr val="tx1"/>
                </a:solidFill>
              </a:rPr>
              <a:t> </a:t>
            </a:r>
            <a:r>
              <a:rPr lang="sv-SE" sz="2400" dirty="0" err="1">
                <a:solidFill>
                  <a:schemeClr val="tx1"/>
                </a:solidFill>
              </a:rPr>
              <a:t>complex</a:t>
            </a:r>
            <a:r>
              <a:rPr lang="sv-SE" sz="2400" dirty="0">
                <a:solidFill>
                  <a:schemeClr val="tx1"/>
                </a:solidFill>
              </a:rPr>
              <a:t> problems. </a:t>
            </a:r>
          </a:p>
        </p:txBody>
      </p:sp>
      <p:sp>
        <p:nvSpPr>
          <p:cNvPr id="4" name="textruta 3">
            <a:extLst>
              <a:ext uri="{FF2B5EF4-FFF2-40B4-BE49-F238E27FC236}">
                <a16:creationId xmlns:a16="http://schemas.microsoft.com/office/drawing/2014/main" id="{E69065D1-496F-4B73-B596-357CD183C41F}"/>
              </a:ext>
            </a:extLst>
          </p:cNvPr>
          <p:cNvSpPr txBox="1"/>
          <p:nvPr/>
        </p:nvSpPr>
        <p:spPr>
          <a:xfrm>
            <a:off x="516834" y="4623136"/>
            <a:ext cx="3914275" cy="1477328"/>
          </a:xfrm>
          <a:prstGeom prst="rect">
            <a:avLst/>
          </a:prstGeom>
          <a:noFill/>
          <a:ln>
            <a:solidFill>
              <a:schemeClr val="accent1"/>
            </a:solidFill>
          </a:ln>
        </p:spPr>
        <p:txBody>
          <a:bodyPr wrap="square" rtlCol="0">
            <a:spAutoFit/>
          </a:bodyPr>
          <a:lstStyle/>
          <a:p>
            <a:r>
              <a:rPr lang="sv-SE" b="1" dirty="0"/>
              <a:t>Groups:</a:t>
            </a:r>
            <a:r>
              <a:rPr lang="sv-SE" dirty="0"/>
              <a:t> </a:t>
            </a:r>
          </a:p>
          <a:p>
            <a:r>
              <a:rPr lang="sv-SE" dirty="0" err="1"/>
              <a:t>Clinics</a:t>
            </a:r>
            <a:r>
              <a:rPr lang="sv-SE" dirty="0"/>
              <a:t>; teams; special </a:t>
            </a:r>
            <a:r>
              <a:rPr lang="sv-SE" dirty="0" err="1"/>
              <a:t>interest</a:t>
            </a:r>
            <a:r>
              <a:rPr lang="sv-SE" dirty="0"/>
              <a:t> clusters; professions; private social </a:t>
            </a:r>
            <a:r>
              <a:rPr lang="sv-SE" dirty="0" err="1"/>
              <a:t>networks</a:t>
            </a:r>
            <a:r>
              <a:rPr lang="sv-SE" dirty="0"/>
              <a:t>; managers; and </a:t>
            </a:r>
            <a:r>
              <a:rPr lang="sv-SE" dirty="0" err="1"/>
              <a:t>more</a:t>
            </a:r>
            <a:r>
              <a:rPr lang="sv-SE" dirty="0"/>
              <a:t>.</a:t>
            </a:r>
          </a:p>
          <a:p>
            <a:endParaRPr lang="sv-SE" dirty="0"/>
          </a:p>
        </p:txBody>
      </p:sp>
      <p:sp>
        <p:nvSpPr>
          <p:cNvPr id="5" name="textruta 4">
            <a:extLst>
              <a:ext uri="{FF2B5EF4-FFF2-40B4-BE49-F238E27FC236}">
                <a16:creationId xmlns:a16="http://schemas.microsoft.com/office/drawing/2014/main" id="{A9A9CF0E-CE0C-4D57-9D47-0868C057912D}"/>
              </a:ext>
            </a:extLst>
          </p:cNvPr>
          <p:cNvSpPr txBox="1"/>
          <p:nvPr/>
        </p:nvSpPr>
        <p:spPr>
          <a:xfrm>
            <a:off x="6648171" y="4623136"/>
            <a:ext cx="5123828" cy="1477328"/>
          </a:xfrm>
          <a:prstGeom prst="rect">
            <a:avLst/>
          </a:prstGeom>
          <a:noFill/>
          <a:ln>
            <a:solidFill>
              <a:schemeClr val="accent1"/>
            </a:solidFill>
          </a:ln>
        </p:spPr>
        <p:txBody>
          <a:bodyPr wrap="square" rtlCol="0">
            <a:spAutoFit/>
          </a:bodyPr>
          <a:lstStyle/>
          <a:p>
            <a:r>
              <a:rPr lang="sv-SE" b="1" dirty="0" err="1"/>
              <a:t>Levels</a:t>
            </a:r>
            <a:r>
              <a:rPr lang="sv-SE" b="1" dirty="0"/>
              <a:t>/</a:t>
            </a:r>
            <a:r>
              <a:rPr lang="sv-SE" b="1" dirty="0" err="1"/>
              <a:t>tiers</a:t>
            </a:r>
            <a:r>
              <a:rPr lang="sv-SE" dirty="0"/>
              <a:t>: </a:t>
            </a:r>
          </a:p>
          <a:p>
            <a:r>
              <a:rPr lang="sv-SE" dirty="0" err="1"/>
              <a:t>Primary</a:t>
            </a:r>
            <a:r>
              <a:rPr lang="sv-SE" dirty="0"/>
              <a:t>/</a:t>
            </a:r>
            <a:r>
              <a:rPr lang="sv-SE" dirty="0" err="1"/>
              <a:t>preventive</a:t>
            </a:r>
            <a:r>
              <a:rPr lang="sv-SE" dirty="0"/>
              <a:t> </a:t>
            </a:r>
            <a:r>
              <a:rPr lang="sv-SE" dirty="0" err="1"/>
              <a:t>care</a:t>
            </a:r>
            <a:r>
              <a:rPr lang="sv-SE" dirty="0"/>
              <a:t>; </a:t>
            </a:r>
            <a:r>
              <a:rPr lang="sv-SE" dirty="0" err="1"/>
              <a:t>well-child</a:t>
            </a:r>
            <a:r>
              <a:rPr lang="sv-SE" dirty="0"/>
              <a:t> </a:t>
            </a:r>
            <a:r>
              <a:rPr lang="sv-SE" dirty="0" err="1"/>
              <a:t>programme</a:t>
            </a:r>
            <a:r>
              <a:rPr lang="sv-SE" dirty="0"/>
              <a:t>; generalist </a:t>
            </a:r>
            <a:r>
              <a:rPr lang="sv-SE" dirty="0" err="1"/>
              <a:t>psychiatric</a:t>
            </a:r>
            <a:r>
              <a:rPr lang="sv-SE" dirty="0"/>
              <a:t> </a:t>
            </a:r>
            <a:r>
              <a:rPr lang="sv-SE" dirty="0" err="1"/>
              <a:t>care</a:t>
            </a:r>
            <a:r>
              <a:rPr lang="sv-SE" dirty="0"/>
              <a:t>; </a:t>
            </a:r>
            <a:r>
              <a:rPr lang="sv-SE" dirty="0" err="1"/>
              <a:t>specialized</a:t>
            </a:r>
            <a:r>
              <a:rPr lang="sv-SE" dirty="0"/>
              <a:t> </a:t>
            </a:r>
            <a:r>
              <a:rPr lang="sv-SE" dirty="0" err="1"/>
              <a:t>psychiatric</a:t>
            </a:r>
            <a:r>
              <a:rPr lang="sv-SE" dirty="0"/>
              <a:t> </a:t>
            </a:r>
            <a:r>
              <a:rPr lang="sv-SE" dirty="0" err="1"/>
              <a:t>care</a:t>
            </a:r>
            <a:r>
              <a:rPr lang="sv-SE" dirty="0"/>
              <a:t>; </a:t>
            </a:r>
            <a:r>
              <a:rPr lang="sv-SE" dirty="0" err="1"/>
              <a:t>habilitation</a:t>
            </a:r>
            <a:r>
              <a:rPr lang="sv-SE" dirty="0"/>
              <a:t>; </a:t>
            </a:r>
            <a:r>
              <a:rPr lang="sv-SE" dirty="0" err="1"/>
              <a:t>inpatient</a:t>
            </a:r>
            <a:r>
              <a:rPr lang="sv-SE" dirty="0"/>
              <a:t> </a:t>
            </a:r>
            <a:r>
              <a:rPr lang="sv-SE" dirty="0" err="1"/>
              <a:t>care</a:t>
            </a:r>
            <a:r>
              <a:rPr lang="sv-SE" dirty="0"/>
              <a:t>; </a:t>
            </a:r>
            <a:r>
              <a:rPr lang="sv-SE" dirty="0" err="1"/>
              <a:t>somatic</a:t>
            </a:r>
            <a:r>
              <a:rPr lang="sv-SE" dirty="0"/>
              <a:t> </a:t>
            </a:r>
            <a:r>
              <a:rPr lang="sv-SE" dirty="0" err="1"/>
              <a:t>care</a:t>
            </a:r>
            <a:r>
              <a:rPr lang="sv-SE" dirty="0"/>
              <a:t>.</a:t>
            </a:r>
          </a:p>
          <a:p>
            <a:endParaRPr lang="sv-SE" dirty="0"/>
          </a:p>
        </p:txBody>
      </p:sp>
    </p:spTree>
    <p:custDataLst>
      <p:tags r:id="rId1"/>
    </p:custDataLst>
    <p:extLst>
      <p:ext uri="{BB962C8B-B14F-4D97-AF65-F5344CB8AC3E}">
        <p14:creationId xmlns:p14="http://schemas.microsoft.com/office/powerpoint/2010/main" val="1580015383"/>
      </p:ext>
    </p:extLst>
  </p:cSld>
  <p:clrMapOvr>
    <a:masterClrMapping/>
  </p:clrMapOvr>
  <mc:AlternateContent xmlns:mc="http://schemas.openxmlformats.org/markup-compatibility/2006" xmlns:p14="http://schemas.microsoft.com/office/powerpoint/2010/main">
    <mc:Choice Requires="p14">
      <p:transition spd="slow" p14:dur="2000" advTm="125882"/>
    </mc:Choice>
    <mc:Fallback xmlns="">
      <p:transition spd="slow" advTm="125882"/>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sv-SE" dirty="0"/>
              <a:t>Care </a:t>
            </a:r>
            <a:r>
              <a:rPr lang="sv-SE" dirty="0" err="1"/>
              <a:t>pathways</a:t>
            </a:r>
            <a:endParaRPr lang="sv-SE" dirty="0"/>
          </a:p>
        </p:txBody>
      </p:sp>
      <p:sp>
        <p:nvSpPr>
          <p:cNvPr id="3" name="Platshållare för innehåll 2"/>
          <p:cNvSpPr>
            <a:spLocks noGrp="1"/>
          </p:cNvSpPr>
          <p:nvPr>
            <p:ph idx="1"/>
          </p:nvPr>
        </p:nvSpPr>
        <p:spPr/>
        <p:txBody>
          <a:bodyPr/>
          <a:lstStyle/>
          <a:p>
            <a:endParaRPr lang="en-US" b="1" dirty="0"/>
          </a:p>
          <a:p>
            <a:endParaRPr lang="en-US" b="1" dirty="0"/>
          </a:p>
          <a:p>
            <a:endParaRPr lang="en-US" b="1" dirty="0"/>
          </a:p>
          <a:p>
            <a:r>
              <a:rPr lang="sv-SE" sz="3200" dirty="0" err="1"/>
              <a:t>Due</a:t>
            </a:r>
            <a:r>
              <a:rPr lang="sv-SE" sz="3200" dirty="0"/>
              <a:t> </a:t>
            </a:r>
            <a:r>
              <a:rPr lang="sv-SE" sz="3200" dirty="0" err="1"/>
              <a:t>to</a:t>
            </a:r>
            <a:r>
              <a:rPr lang="sv-SE" sz="3200" dirty="0"/>
              <a:t> the </a:t>
            </a:r>
            <a:r>
              <a:rPr lang="sv-SE" sz="3200" dirty="0" err="1"/>
              <a:t>complexity</a:t>
            </a:r>
            <a:r>
              <a:rPr lang="sv-SE" sz="3200" dirty="0"/>
              <a:t> </a:t>
            </a:r>
            <a:r>
              <a:rPr lang="sv-SE" sz="3200" dirty="0" err="1"/>
              <a:t>of</a:t>
            </a:r>
            <a:r>
              <a:rPr lang="sv-SE" sz="3200" dirty="0"/>
              <a:t> ND*, patients </a:t>
            </a:r>
            <a:r>
              <a:rPr lang="sv-SE" sz="3200" dirty="0" err="1"/>
              <a:t>move</a:t>
            </a:r>
            <a:r>
              <a:rPr lang="sv-SE" sz="3200" dirty="0"/>
              <a:t> </a:t>
            </a:r>
            <a:r>
              <a:rPr lang="sv-SE" sz="3200" dirty="0" err="1"/>
              <a:t>through</a:t>
            </a:r>
            <a:r>
              <a:rPr lang="sv-SE" sz="3200" dirty="0"/>
              <a:t> </a:t>
            </a:r>
            <a:r>
              <a:rPr lang="sv-SE" sz="3200" dirty="0" err="1"/>
              <a:t>these</a:t>
            </a:r>
            <a:r>
              <a:rPr lang="sv-SE" sz="3200" dirty="0"/>
              <a:t> </a:t>
            </a:r>
            <a:r>
              <a:rPr lang="sv-SE" sz="3200" dirty="0" err="1"/>
              <a:t>structures</a:t>
            </a:r>
            <a:r>
              <a:rPr lang="sv-SE" sz="3200" dirty="0"/>
              <a:t> , </a:t>
            </a:r>
            <a:r>
              <a:rPr lang="sv-SE" sz="3200" dirty="0" err="1"/>
              <a:t>which</a:t>
            </a:r>
            <a:r>
              <a:rPr lang="sv-SE" sz="3200" dirty="0"/>
              <a:t> (</a:t>
            </a:r>
            <a:r>
              <a:rPr lang="sv-SE" sz="3200" dirty="0" err="1"/>
              <a:t>ideally</a:t>
            </a:r>
            <a:r>
              <a:rPr lang="sv-SE" sz="3200" dirty="0"/>
              <a:t>) </a:t>
            </a:r>
            <a:r>
              <a:rPr lang="sv-SE" sz="3200" dirty="0" err="1"/>
              <a:t>become</a:t>
            </a:r>
            <a:r>
              <a:rPr lang="sv-SE" sz="3200" dirty="0"/>
              <a:t> a </a:t>
            </a:r>
            <a:r>
              <a:rPr lang="sv-SE" sz="3200" dirty="0" err="1"/>
              <a:t>care</a:t>
            </a:r>
            <a:r>
              <a:rPr lang="sv-SE" sz="3200" dirty="0"/>
              <a:t> </a:t>
            </a:r>
            <a:r>
              <a:rPr lang="sv-SE" sz="3200" dirty="0" err="1"/>
              <a:t>pathway</a:t>
            </a:r>
            <a:r>
              <a:rPr lang="sv-SE" sz="3200" dirty="0"/>
              <a:t>.   </a:t>
            </a:r>
          </a:p>
          <a:p>
            <a:endParaRPr lang="en-US" sz="3200" b="1" dirty="0"/>
          </a:p>
          <a:p>
            <a:r>
              <a:rPr lang="en-US" b="1" dirty="0"/>
              <a:t>*(e. g. APA, 2013; </a:t>
            </a:r>
            <a:r>
              <a:rPr lang="en-US" b="1" dirty="0" err="1"/>
              <a:t>Akutagava</a:t>
            </a:r>
            <a:r>
              <a:rPr lang="en-US" b="1" dirty="0"/>
              <a:t>-Martins, </a:t>
            </a:r>
            <a:r>
              <a:rPr lang="en-US" b="1" dirty="0" err="1"/>
              <a:t>Salatino</a:t>
            </a:r>
            <a:r>
              <a:rPr lang="en-US" b="1" dirty="0"/>
              <a:t>-Oliveira, </a:t>
            </a:r>
            <a:r>
              <a:rPr lang="en-US" b="1" dirty="0" err="1"/>
              <a:t>Kieling</a:t>
            </a:r>
            <a:r>
              <a:rPr lang="en-US" b="1" dirty="0"/>
              <a:t>, Rohde, &amp; </a:t>
            </a:r>
            <a:r>
              <a:rPr lang="en-US" b="1" dirty="0" err="1"/>
              <a:t>Hutz</a:t>
            </a:r>
            <a:r>
              <a:rPr lang="en-US" b="1" dirty="0"/>
              <a:t>, 2013; Chen, </a:t>
            </a:r>
            <a:r>
              <a:rPr lang="en-US" b="1" dirty="0" err="1"/>
              <a:t>Peñagarikano</a:t>
            </a:r>
            <a:r>
              <a:rPr lang="en-US" b="1" dirty="0"/>
              <a:t>, </a:t>
            </a:r>
            <a:r>
              <a:rPr lang="en-US" b="1" dirty="0" err="1"/>
              <a:t>Belgard</a:t>
            </a:r>
            <a:r>
              <a:rPr lang="en-US" b="1" dirty="0"/>
              <a:t>, </a:t>
            </a:r>
            <a:r>
              <a:rPr lang="en-US" b="1" dirty="0" err="1"/>
              <a:t>Swarup</a:t>
            </a:r>
            <a:r>
              <a:rPr lang="en-US" b="1" dirty="0"/>
              <a:t>, &amp; </a:t>
            </a:r>
            <a:r>
              <a:rPr lang="en-US" b="1" dirty="0" err="1"/>
              <a:t>Geschwind</a:t>
            </a:r>
            <a:r>
              <a:rPr lang="en-US" b="1" dirty="0"/>
              <a:t>, 2015; Bishop &amp; </a:t>
            </a:r>
            <a:r>
              <a:rPr lang="en-US" b="1" dirty="0" err="1"/>
              <a:t>Rutter</a:t>
            </a:r>
            <a:r>
              <a:rPr lang="en-US" b="1" dirty="0"/>
              <a:t>, 2009; D'Souza &amp; </a:t>
            </a:r>
            <a:r>
              <a:rPr lang="en-US" b="1" dirty="0" err="1"/>
              <a:t>Karmiloff</a:t>
            </a:r>
            <a:r>
              <a:rPr lang="en-US" b="1" dirty="0"/>
              <a:t>-Smith, 2017; Feldman &amp; </a:t>
            </a:r>
            <a:r>
              <a:rPr lang="en-US" b="1" dirty="0" err="1"/>
              <a:t>Reiff</a:t>
            </a:r>
            <a:r>
              <a:rPr lang="en-US" b="1" dirty="0"/>
              <a:t>, 2014; Jones, </a:t>
            </a:r>
            <a:r>
              <a:rPr lang="en-US" b="1" dirty="0" err="1"/>
              <a:t>Gliga</a:t>
            </a:r>
            <a:r>
              <a:rPr lang="en-US" b="1" dirty="0"/>
              <a:t>, Bedford, </a:t>
            </a:r>
            <a:r>
              <a:rPr lang="en-US" b="1" dirty="0" err="1"/>
              <a:t>Charman</a:t>
            </a:r>
            <a:r>
              <a:rPr lang="en-US" b="1" dirty="0"/>
              <a:t>, &amp; Johnson, 2014; Lai, Lombardo, &amp; Baron-Cohen, 2014; </a:t>
            </a:r>
            <a:r>
              <a:rPr lang="en-US" b="1" dirty="0" err="1"/>
              <a:t>Thapar</a:t>
            </a:r>
            <a:r>
              <a:rPr lang="en-US" b="1" dirty="0"/>
              <a:t>, Cooper, Eyre, &amp; Langley, 2013)</a:t>
            </a:r>
            <a:endParaRPr lang="sv-SE" b="1" dirty="0"/>
          </a:p>
          <a:p>
            <a:endParaRPr lang="sv-SE" dirty="0"/>
          </a:p>
        </p:txBody>
      </p:sp>
      <p:sp>
        <p:nvSpPr>
          <p:cNvPr id="4" name="Platshållare för bildnummer 3"/>
          <p:cNvSpPr>
            <a:spLocks noGrp="1"/>
          </p:cNvSpPr>
          <p:nvPr>
            <p:ph type="sldNum" sz="quarter" idx="11"/>
          </p:nvPr>
        </p:nvSpPr>
        <p:spPr/>
        <p:txBody>
          <a:bodyPr/>
          <a:lstStyle/>
          <a:p>
            <a:fld id="{19B51A1E-902D-48AF-9020-955120F399B6}" type="slidenum">
              <a:rPr lang="en-US" noProof="0" smtClean="0"/>
              <a:pPr/>
              <a:t>5</a:t>
            </a:fld>
            <a:endParaRPr lang="en-US" noProof="0" dirty="0"/>
          </a:p>
        </p:txBody>
      </p:sp>
    </p:spTree>
    <p:extLst>
      <p:ext uri="{BB962C8B-B14F-4D97-AF65-F5344CB8AC3E}">
        <p14:creationId xmlns:p14="http://schemas.microsoft.com/office/powerpoint/2010/main" val="76834777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E102AEA-7585-479D-A0A4-E65D7CEEC7BB}"/>
              </a:ext>
            </a:extLst>
          </p:cNvPr>
          <p:cNvSpPr>
            <a:spLocks noGrp="1"/>
          </p:cNvSpPr>
          <p:nvPr>
            <p:ph type="title"/>
          </p:nvPr>
        </p:nvSpPr>
        <p:spPr/>
        <p:txBody>
          <a:bodyPr>
            <a:normAutofit/>
          </a:bodyPr>
          <a:lstStyle/>
          <a:p>
            <a:r>
              <a:rPr lang="sv-SE" dirty="0"/>
              <a:t>                                 Care </a:t>
            </a:r>
            <a:r>
              <a:rPr lang="sv-SE" dirty="0" err="1"/>
              <a:t>pathways</a:t>
            </a:r>
            <a:r>
              <a:rPr lang="sv-SE" dirty="0"/>
              <a:t> for </a:t>
            </a:r>
            <a:r>
              <a:rPr lang="sv-SE" dirty="0" err="1"/>
              <a:t>neurodevelopmental</a:t>
            </a:r>
            <a:r>
              <a:rPr lang="sv-SE" dirty="0"/>
              <a:t> disorders</a:t>
            </a:r>
          </a:p>
        </p:txBody>
      </p:sp>
      <p:sp>
        <p:nvSpPr>
          <p:cNvPr id="3" name="Platshållare för innehåll 2">
            <a:extLst>
              <a:ext uri="{FF2B5EF4-FFF2-40B4-BE49-F238E27FC236}">
                <a16:creationId xmlns:a16="http://schemas.microsoft.com/office/drawing/2014/main" id="{7DE86B47-F0D8-4851-890D-D208F160CD18}"/>
              </a:ext>
            </a:extLst>
          </p:cNvPr>
          <p:cNvSpPr>
            <a:spLocks noGrp="1"/>
          </p:cNvSpPr>
          <p:nvPr>
            <p:ph idx="1"/>
          </p:nvPr>
        </p:nvSpPr>
        <p:spPr>
          <a:xfrm>
            <a:off x="1340069" y="1308436"/>
            <a:ext cx="9916510" cy="4916760"/>
          </a:xfrm>
        </p:spPr>
        <p:txBody>
          <a:bodyPr>
            <a:normAutofit fontScale="92500" lnSpcReduction="10000"/>
          </a:bodyPr>
          <a:lstStyle/>
          <a:p>
            <a:pPr marL="114300" indent="0">
              <a:buNone/>
            </a:pPr>
            <a:r>
              <a:rPr lang="sv-SE" sz="4800" dirty="0" err="1"/>
              <a:t>Well-documented</a:t>
            </a:r>
            <a:r>
              <a:rPr lang="sv-SE" sz="4800" dirty="0"/>
              <a:t> </a:t>
            </a:r>
            <a:r>
              <a:rPr lang="sv-SE" sz="4800" dirty="0" err="1"/>
              <a:t>quality</a:t>
            </a:r>
            <a:r>
              <a:rPr lang="sv-SE" sz="4800" dirty="0"/>
              <a:t> problems </a:t>
            </a:r>
            <a:r>
              <a:rPr lang="sv-SE" sz="4800" dirty="0" err="1"/>
              <a:t>across</a:t>
            </a:r>
            <a:r>
              <a:rPr lang="sv-SE" sz="4800" dirty="0"/>
              <a:t> the board</a:t>
            </a:r>
          </a:p>
          <a:p>
            <a:r>
              <a:rPr lang="sv-SE" sz="2800" dirty="0" err="1"/>
              <a:t>Academic</a:t>
            </a:r>
            <a:r>
              <a:rPr lang="sv-SE" sz="2800" dirty="0"/>
              <a:t> </a:t>
            </a:r>
            <a:r>
              <a:rPr lang="sv-SE" sz="2800" dirty="0" err="1"/>
              <a:t>understanding</a:t>
            </a:r>
            <a:r>
              <a:rPr lang="sv-SE" sz="2800" dirty="0"/>
              <a:t> </a:t>
            </a:r>
            <a:r>
              <a:rPr lang="sv-SE" sz="2800" dirty="0" err="1"/>
              <a:t>of</a:t>
            </a:r>
            <a:r>
              <a:rPr lang="sv-SE" sz="2800" dirty="0"/>
              <a:t> CP:s is </a:t>
            </a:r>
            <a:r>
              <a:rPr lang="sv-SE" sz="2800" dirty="0" err="1"/>
              <a:t>theoretically</a:t>
            </a:r>
            <a:r>
              <a:rPr lang="sv-SE" sz="2800" dirty="0"/>
              <a:t> </a:t>
            </a:r>
            <a:r>
              <a:rPr lang="sv-SE" sz="2800" dirty="0" err="1"/>
              <a:t>fragmented</a:t>
            </a:r>
            <a:r>
              <a:rPr lang="sv-SE" sz="2800" dirty="0"/>
              <a:t> (e g </a:t>
            </a:r>
            <a:r>
              <a:rPr lang="en-US" sz="2800" dirty="0"/>
              <a:t>Van </a:t>
            </a:r>
            <a:r>
              <a:rPr lang="en-US" sz="2800" dirty="0" err="1"/>
              <a:t>Houdt</a:t>
            </a:r>
            <a:r>
              <a:rPr lang="en-US" sz="2800" dirty="0"/>
              <a:t>, </a:t>
            </a:r>
            <a:r>
              <a:rPr lang="en-US" sz="2800" dirty="0" err="1"/>
              <a:t>Heyrman</a:t>
            </a:r>
            <a:r>
              <a:rPr lang="en-US" sz="2800" dirty="0"/>
              <a:t>, </a:t>
            </a:r>
            <a:r>
              <a:rPr lang="en-US" sz="2800" dirty="0" err="1"/>
              <a:t>Vanhaecht</a:t>
            </a:r>
            <a:r>
              <a:rPr lang="en-US" sz="2800" dirty="0"/>
              <a:t>, </a:t>
            </a:r>
            <a:r>
              <a:rPr lang="en-US" sz="2800" dirty="0" err="1"/>
              <a:t>Sermeus</a:t>
            </a:r>
            <a:r>
              <a:rPr lang="en-US" sz="2800" dirty="0"/>
              <a:t>, &amp; De </a:t>
            </a:r>
            <a:r>
              <a:rPr lang="en-US" sz="2800" dirty="0" err="1"/>
              <a:t>Lepeleire</a:t>
            </a:r>
            <a:r>
              <a:rPr lang="en-US" sz="2800" dirty="0"/>
              <a:t>, 2013; Van </a:t>
            </a:r>
            <a:r>
              <a:rPr lang="en-US" sz="2800" dirty="0" err="1"/>
              <a:t>Houdt</a:t>
            </a:r>
            <a:r>
              <a:rPr lang="en-US" sz="2800" dirty="0"/>
              <a:t>, </a:t>
            </a:r>
            <a:r>
              <a:rPr lang="en-US" sz="2800" dirty="0" err="1"/>
              <a:t>Sermeus</a:t>
            </a:r>
            <a:r>
              <a:rPr lang="en-US" sz="2800" dirty="0"/>
              <a:t>, </a:t>
            </a:r>
            <a:r>
              <a:rPr lang="en-US" sz="2800" dirty="0" err="1"/>
              <a:t>Vanhaecht</a:t>
            </a:r>
            <a:r>
              <a:rPr lang="en-US" sz="2800" dirty="0"/>
              <a:t>, &amp; De </a:t>
            </a:r>
            <a:r>
              <a:rPr lang="en-US" sz="2800" dirty="0" err="1"/>
              <a:t>Lepeleire</a:t>
            </a:r>
            <a:r>
              <a:rPr lang="en-US" sz="2800" dirty="0"/>
              <a:t>, 2014).</a:t>
            </a:r>
          </a:p>
          <a:p>
            <a:endParaRPr lang="sv-SE" sz="2800" dirty="0"/>
          </a:p>
          <a:p>
            <a:r>
              <a:rPr lang="sv-SE" sz="2800" dirty="0"/>
              <a:t>Non-</a:t>
            </a:r>
            <a:r>
              <a:rPr lang="sv-SE" sz="2800" dirty="0" err="1"/>
              <a:t>evidence</a:t>
            </a:r>
            <a:r>
              <a:rPr lang="sv-SE" sz="2800" dirty="0"/>
              <a:t> </a:t>
            </a:r>
            <a:r>
              <a:rPr lang="sv-SE" sz="2800" dirty="0" err="1"/>
              <a:t>based</a:t>
            </a:r>
            <a:r>
              <a:rPr lang="sv-SE" sz="2800" dirty="0"/>
              <a:t> </a:t>
            </a:r>
            <a:r>
              <a:rPr lang="sv-SE" sz="2800" dirty="0" err="1"/>
              <a:t>assessment</a:t>
            </a:r>
            <a:r>
              <a:rPr lang="sv-SE" sz="2800" dirty="0"/>
              <a:t>/</a:t>
            </a:r>
            <a:r>
              <a:rPr lang="sv-SE" sz="2800" dirty="0" err="1"/>
              <a:t>treatments</a:t>
            </a:r>
            <a:r>
              <a:rPr lang="sv-SE" sz="2800" dirty="0"/>
              <a:t> </a:t>
            </a:r>
          </a:p>
          <a:p>
            <a:r>
              <a:rPr lang="sv-SE" sz="2800" dirty="0" err="1"/>
              <a:t>Poor</a:t>
            </a:r>
            <a:r>
              <a:rPr lang="sv-SE" sz="2800" dirty="0"/>
              <a:t> </a:t>
            </a:r>
            <a:r>
              <a:rPr lang="sv-SE" sz="2800" dirty="0" err="1"/>
              <a:t>accessability</a:t>
            </a:r>
            <a:r>
              <a:rPr lang="sv-SE" sz="2800" dirty="0"/>
              <a:t> </a:t>
            </a:r>
            <a:r>
              <a:rPr lang="sv-SE" sz="2800" dirty="0" err="1"/>
              <a:t>to</a:t>
            </a:r>
            <a:r>
              <a:rPr lang="sv-SE" sz="2800" dirty="0"/>
              <a:t> </a:t>
            </a:r>
            <a:r>
              <a:rPr lang="sv-SE" sz="2800" dirty="0" err="1"/>
              <a:t>care</a:t>
            </a:r>
            <a:r>
              <a:rPr lang="sv-SE" sz="2800" dirty="0"/>
              <a:t> </a:t>
            </a:r>
          </a:p>
          <a:p>
            <a:r>
              <a:rPr lang="sv-SE" sz="2800" dirty="0" err="1"/>
              <a:t>Poorly</a:t>
            </a:r>
            <a:r>
              <a:rPr lang="sv-SE" sz="2800" dirty="0"/>
              <a:t> </a:t>
            </a:r>
            <a:r>
              <a:rPr lang="sv-SE" sz="2800" dirty="0" err="1"/>
              <a:t>coordinated</a:t>
            </a:r>
            <a:r>
              <a:rPr lang="sv-SE" sz="2800" dirty="0"/>
              <a:t> </a:t>
            </a:r>
            <a:r>
              <a:rPr lang="sv-SE" sz="2800" dirty="0" err="1"/>
              <a:t>care</a:t>
            </a:r>
            <a:endParaRPr lang="sv-SE" sz="2800" dirty="0"/>
          </a:p>
          <a:p>
            <a:r>
              <a:rPr lang="sv-SE" sz="2800" dirty="0"/>
              <a:t>Under- </a:t>
            </a:r>
            <a:r>
              <a:rPr lang="sv-SE" sz="2800" i="1" dirty="0"/>
              <a:t>as </a:t>
            </a:r>
            <a:r>
              <a:rPr lang="sv-SE" sz="2800" i="1" dirty="0" err="1"/>
              <a:t>well</a:t>
            </a:r>
            <a:r>
              <a:rPr lang="sv-SE" sz="2800" i="1" dirty="0"/>
              <a:t> as </a:t>
            </a:r>
            <a:r>
              <a:rPr lang="sv-SE" sz="2800" dirty="0" err="1"/>
              <a:t>overdiagnosing</a:t>
            </a:r>
            <a:r>
              <a:rPr lang="sv-SE" sz="2800" dirty="0"/>
              <a:t> going on </a:t>
            </a:r>
          </a:p>
          <a:p>
            <a:r>
              <a:rPr lang="sv-SE" sz="2800" dirty="0" err="1"/>
              <a:t>Differences</a:t>
            </a:r>
            <a:r>
              <a:rPr lang="sv-SE" sz="2800" dirty="0"/>
              <a:t> in </a:t>
            </a:r>
            <a:r>
              <a:rPr lang="sv-SE" sz="2800" dirty="0" err="1"/>
              <a:t>prescription</a:t>
            </a:r>
            <a:r>
              <a:rPr lang="sv-SE" sz="2800" dirty="0"/>
              <a:t> </a:t>
            </a:r>
            <a:r>
              <a:rPr lang="sv-SE" sz="2800" dirty="0" err="1"/>
              <a:t>of</a:t>
            </a:r>
            <a:r>
              <a:rPr lang="sv-SE" sz="2800" dirty="0"/>
              <a:t> </a:t>
            </a:r>
            <a:r>
              <a:rPr lang="sv-SE" sz="2800" dirty="0" err="1"/>
              <a:t>medicaton</a:t>
            </a:r>
            <a:r>
              <a:rPr lang="sv-SE" sz="2800" dirty="0"/>
              <a:t> </a:t>
            </a:r>
            <a:r>
              <a:rPr lang="sv-SE" sz="2800" dirty="0" err="1"/>
              <a:t>across</a:t>
            </a:r>
            <a:r>
              <a:rPr lang="sv-SE" sz="2800" dirty="0"/>
              <a:t> sites…</a:t>
            </a:r>
            <a:endParaRPr lang="sv-SE" sz="5000" dirty="0"/>
          </a:p>
          <a:p>
            <a:pPr marL="114300" indent="0">
              <a:buNone/>
            </a:pPr>
            <a:endParaRPr lang="sv-SE" sz="5000" dirty="0"/>
          </a:p>
          <a:p>
            <a:pPr marL="114300" indent="0">
              <a:buNone/>
            </a:pPr>
            <a:endParaRPr lang="sv-SE" sz="1400" b="1" dirty="0"/>
          </a:p>
        </p:txBody>
      </p:sp>
      <p:sp>
        <p:nvSpPr>
          <p:cNvPr id="4" name="textruta 3">
            <a:extLst>
              <a:ext uri="{FF2B5EF4-FFF2-40B4-BE49-F238E27FC236}">
                <a16:creationId xmlns:a16="http://schemas.microsoft.com/office/drawing/2014/main" id="{2E597196-03BD-4910-ACE9-314138CF619F}"/>
              </a:ext>
            </a:extLst>
          </p:cNvPr>
          <p:cNvSpPr txBox="1"/>
          <p:nvPr/>
        </p:nvSpPr>
        <p:spPr>
          <a:xfrm>
            <a:off x="3385051" y="2018720"/>
            <a:ext cx="6042728" cy="3046988"/>
          </a:xfrm>
          <a:prstGeom prst="rect">
            <a:avLst/>
          </a:prstGeom>
          <a:noFill/>
        </p:spPr>
        <p:txBody>
          <a:bodyPr wrap="square" rtlCol="0">
            <a:spAutoFit/>
          </a:bodyPr>
          <a:lstStyle/>
          <a:p>
            <a:r>
              <a:rPr lang="sv-SE" sz="9600" dirty="0" err="1"/>
              <a:t>What</a:t>
            </a:r>
            <a:r>
              <a:rPr lang="sv-SE" sz="9600" dirty="0"/>
              <a:t> is going on?!</a:t>
            </a:r>
          </a:p>
        </p:txBody>
      </p:sp>
    </p:spTree>
    <p:custDataLst>
      <p:tags r:id="rId1"/>
    </p:custDataLst>
    <p:extLst>
      <p:ext uri="{BB962C8B-B14F-4D97-AF65-F5344CB8AC3E}">
        <p14:creationId xmlns:p14="http://schemas.microsoft.com/office/powerpoint/2010/main" val="2052235679"/>
      </p:ext>
    </p:extLst>
  </p:cSld>
  <p:clrMapOvr>
    <a:masterClrMapping/>
  </p:clrMapOvr>
  <mc:AlternateContent xmlns:mc="http://schemas.openxmlformats.org/markup-compatibility/2006" xmlns:p14="http://schemas.microsoft.com/office/powerpoint/2010/main">
    <mc:Choice Requires="p14">
      <p:transition spd="slow" p14:dur="2000" advTm="89873"/>
    </mc:Choice>
    <mc:Fallback xmlns="">
      <p:transition spd="slow" advTm="89873"/>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
                                            <p:txEl>
                                              <p:pRg st="0" end="0"/>
                                            </p:txEl>
                                          </p:spTgt>
                                        </p:tgtEl>
                                      </p:cBhvr>
                                    </p:animEffect>
                                    <p:set>
                                      <p:cBhvr>
                                        <p:cTn id="7"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 presetClass="exit" presetSubtype="10" fill="hold" grpId="0" nodeType="clickEffect">
                                  <p:stCondLst>
                                    <p:cond delay="0"/>
                                  </p:stCondLst>
                                  <p:childTnLst>
                                    <p:animEffect transition="out" filter="checkerboard(across)">
                                      <p:cBhvr>
                                        <p:cTn id="11" dur="500"/>
                                        <p:tgtEl>
                                          <p:spTgt spid="3">
                                            <p:txEl>
                                              <p:pRg st="1" end="1"/>
                                            </p:txEl>
                                          </p:spTgt>
                                        </p:tgtEl>
                                      </p:cBhvr>
                                    </p:animEffect>
                                    <p:set>
                                      <p:cBhvr>
                                        <p:cTn id="12" dur="1" fill="hold">
                                          <p:stCondLst>
                                            <p:cond delay="499"/>
                                          </p:stCondLst>
                                        </p:cTn>
                                        <p:tgtEl>
                                          <p:spTgt spid="3">
                                            <p:txEl>
                                              <p:pRg st="1" end="1"/>
                                            </p:txEl>
                                          </p:spTgt>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5" presetClass="exit" presetSubtype="10" fill="hold" grpId="0" nodeType="clickEffect">
                                  <p:stCondLst>
                                    <p:cond delay="0"/>
                                  </p:stCondLst>
                                  <p:childTnLst>
                                    <p:animEffect transition="out" filter="checkerboard(across)">
                                      <p:cBhvr>
                                        <p:cTn id="16" dur="500"/>
                                        <p:tgtEl>
                                          <p:spTgt spid="3">
                                            <p:txEl>
                                              <p:pRg st="3" end="3"/>
                                            </p:txEl>
                                          </p:spTgt>
                                        </p:tgtEl>
                                      </p:cBhvr>
                                    </p:animEffect>
                                    <p:set>
                                      <p:cBhvr>
                                        <p:cTn id="17" dur="1" fill="hold">
                                          <p:stCondLst>
                                            <p:cond delay="499"/>
                                          </p:stCondLst>
                                        </p:cTn>
                                        <p:tgtEl>
                                          <p:spTgt spid="3">
                                            <p:txEl>
                                              <p:pRg st="3" end="3"/>
                                            </p:txEl>
                                          </p:spTgt>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5" presetClass="exit" presetSubtype="10" fill="hold" grpId="0" nodeType="clickEffect">
                                  <p:stCondLst>
                                    <p:cond delay="0"/>
                                  </p:stCondLst>
                                  <p:childTnLst>
                                    <p:animEffect transition="out" filter="checkerboard(across)">
                                      <p:cBhvr>
                                        <p:cTn id="21" dur="500"/>
                                        <p:tgtEl>
                                          <p:spTgt spid="3">
                                            <p:txEl>
                                              <p:pRg st="4" end="4"/>
                                            </p:txEl>
                                          </p:spTgt>
                                        </p:tgtEl>
                                      </p:cBhvr>
                                    </p:animEffect>
                                    <p:set>
                                      <p:cBhvr>
                                        <p:cTn id="22"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5" presetClass="exit" presetSubtype="10" fill="hold" grpId="0" nodeType="clickEffect">
                                  <p:stCondLst>
                                    <p:cond delay="0"/>
                                  </p:stCondLst>
                                  <p:childTnLst>
                                    <p:animEffect transition="out" filter="checkerboard(across)">
                                      <p:cBhvr>
                                        <p:cTn id="26" dur="500"/>
                                        <p:tgtEl>
                                          <p:spTgt spid="3">
                                            <p:txEl>
                                              <p:pRg st="5" end="5"/>
                                            </p:txEl>
                                          </p:spTgt>
                                        </p:tgtEl>
                                      </p:cBhvr>
                                    </p:animEffect>
                                    <p:set>
                                      <p:cBhvr>
                                        <p:cTn id="27" dur="1" fill="hold">
                                          <p:stCondLst>
                                            <p:cond delay="499"/>
                                          </p:stCondLst>
                                        </p:cTn>
                                        <p:tgtEl>
                                          <p:spTgt spid="3">
                                            <p:txEl>
                                              <p:pRg st="5" end="5"/>
                                            </p:txEl>
                                          </p:spTgt>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5" presetClass="exit" presetSubtype="10" fill="hold" grpId="0" nodeType="clickEffect">
                                  <p:stCondLst>
                                    <p:cond delay="0"/>
                                  </p:stCondLst>
                                  <p:childTnLst>
                                    <p:animEffect transition="out" filter="checkerboard(across)">
                                      <p:cBhvr>
                                        <p:cTn id="31" dur="500"/>
                                        <p:tgtEl>
                                          <p:spTgt spid="3">
                                            <p:txEl>
                                              <p:pRg st="6" end="6"/>
                                            </p:txEl>
                                          </p:spTgt>
                                        </p:tgtEl>
                                      </p:cBhvr>
                                    </p:animEffect>
                                    <p:set>
                                      <p:cBhvr>
                                        <p:cTn id="32" dur="1" fill="hold">
                                          <p:stCondLst>
                                            <p:cond delay="499"/>
                                          </p:stCondLst>
                                        </p:cTn>
                                        <p:tgtEl>
                                          <p:spTgt spid="3">
                                            <p:txEl>
                                              <p:pRg st="6" end="6"/>
                                            </p:txEl>
                                          </p:spTgt>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5" presetClass="exit" presetSubtype="10" fill="hold" grpId="0" nodeType="clickEffect">
                                  <p:stCondLst>
                                    <p:cond delay="0"/>
                                  </p:stCondLst>
                                  <p:childTnLst>
                                    <p:animEffect transition="out" filter="checkerboard(across)">
                                      <p:cBhvr>
                                        <p:cTn id="36" dur="500"/>
                                        <p:tgtEl>
                                          <p:spTgt spid="3">
                                            <p:txEl>
                                              <p:pRg st="7" end="7"/>
                                            </p:txEl>
                                          </p:spTgt>
                                        </p:tgtEl>
                                      </p:cBhvr>
                                    </p:animEffect>
                                    <p:set>
                                      <p:cBhvr>
                                        <p:cTn id="37" dur="1" fill="hold">
                                          <p:stCondLst>
                                            <p:cond delay="499"/>
                                          </p:stCondLst>
                                        </p:cTn>
                                        <p:tgtEl>
                                          <p:spTgt spid="3">
                                            <p:txEl>
                                              <p:pRg st="7" end="7"/>
                                            </p:txEl>
                                          </p:spTgt>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1000" fill="hold"/>
                                        <p:tgtEl>
                                          <p:spTgt spid="4"/>
                                        </p:tgtEl>
                                        <p:attrNameLst>
                                          <p:attrName>ppt_w</p:attrName>
                                        </p:attrNameLst>
                                      </p:cBhvr>
                                      <p:tavLst>
                                        <p:tav tm="0">
                                          <p:val>
                                            <p:fltVal val="0"/>
                                          </p:val>
                                        </p:tav>
                                        <p:tav tm="100000">
                                          <p:val>
                                            <p:strVal val="#ppt_w"/>
                                          </p:val>
                                        </p:tav>
                                      </p:tavLst>
                                    </p:anim>
                                    <p:anim calcmode="lin" valueType="num">
                                      <p:cBhvr>
                                        <p:cTn id="43" dur="1000" fill="hold"/>
                                        <p:tgtEl>
                                          <p:spTgt spid="4"/>
                                        </p:tgtEl>
                                        <p:attrNameLst>
                                          <p:attrName>ppt_h</p:attrName>
                                        </p:attrNameLst>
                                      </p:cBhvr>
                                      <p:tavLst>
                                        <p:tav tm="0">
                                          <p:val>
                                            <p:fltVal val="0"/>
                                          </p:val>
                                        </p:tav>
                                        <p:tav tm="100000">
                                          <p:val>
                                            <p:strVal val="#ppt_h"/>
                                          </p:val>
                                        </p:tav>
                                      </p:tavLst>
                                    </p:anim>
                                    <p:anim calcmode="lin" valueType="num">
                                      <p:cBhvr>
                                        <p:cTn id="44" dur="1000" fill="hold"/>
                                        <p:tgtEl>
                                          <p:spTgt spid="4"/>
                                        </p:tgtEl>
                                        <p:attrNameLst>
                                          <p:attrName>style.rotation</p:attrName>
                                        </p:attrNameLst>
                                      </p:cBhvr>
                                      <p:tavLst>
                                        <p:tav tm="0">
                                          <p:val>
                                            <p:fltVal val="90"/>
                                          </p:val>
                                        </p:tav>
                                        <p:tav tm="100000">
                                          <p:val>
                                            <p:fltVal val="0"/>
                                          </p:val>
                                        </p:tav>
                                      </p:tavLst>
                                    </p:anim>
                                    <p:animEffect transition="in" filter="fade">
                                      <p:cBhvr>
                                        <p:cTn id="45"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0" y="132346"/>
            <a:ext cx="5105400" cy="6593307"/>
          </a:xfrm>
        </p:spPr>
        <p:txBody>
          <a:bodyPr/>
          <a:lstStyle/>
          <a:p>
            <a:r>
              <a:rPr lang="en-US" sz="8000" dirty="0"/>
              <a:t>I will suggest a theory</a:t>
            </a:r>
            <a:endParaRPr lang="sv-SE" sz="8000"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7</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17695413"/>
      </p:ext>
    </p:extLst>
  </p:cSld>
  <p:clrMapOvr>
    <a:masterClrMapping/>
  </p:clrMapOvr>
  <mc:AlternateContent xmlns:mc="http://schemas.openxmlformats.org/markup-compatibility/2006" xmlns:p14="http://schemas.microsoft.com/office/powerpoint/2010/main">
    <mc:Choice Requires="p14">
      <p:transition spd="slow" p14:dur="2000" advTm="7448"/>
    </mc:Choice>
    <mc:Fallback xmlns="">
      <p:transition spd="slow" advTm="7448"/>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normAutofit/>
          </a:bodyPr>
          <a:lstStyle/>
          <a:p>
            <a:r>
              <a:rPr lang="sv-SE" dirty="0" err="1"/>
              <a:t>What</a:t>
            </a:r>
            <a:r>
              <a:rPr lang="sv-SE" dirty="0"/>
              <a:t> </a:t>
            </a:r>
            <a:r>
              <a:rPr lang="sv-SE" dirty="0" err="1"/>
              <a:t>are</a:t>
            </a:r>
            <a:r>
              <a:rPr lang="sv-SE" dirty="0"/>
              <a:t> </a:t>
            </a:r>
            <a:r>
              <a:rPr lang="sv-SE" dirty="0" err="1"/>
              <a:t>care</a:t>
            </a:r>
            <a:r>
              <a:rPr lang="sv-SE" dirty="0"/>
              <a:t> </a:t>
            </a:r>
            <a:r>
              <a:rPr lang="sv-SE" dirty="0" err="1"/>
              <a:t>pathways</a:t>
            </a:r>
            <a:r>
              <a:rPr lang="sv-SE" dirty="0"/>
              <a:t> for </a:t>
            </a:r>
            <a:r>
              <a:rPr lang="sv-SE" dirty="0" err="1"/>
              <a:t>neurodevelopmental</a:t>
            </a:r>
            <a:r>
              <a:rPr lang="sv-SE" dirty="0"/>
              <a:t> disorders? A </a:t>
            </a:r>
            <a:r>
              <a:rPr lang="sv-SE" dirty="0" err="1"/>
              <a:t>recap</a:t>
            </a:r>
            <a:r>
              <a:rPr lang="sv-SE" dirty="0"/>
              <a:t>: </a:t>
            </a:r>
          </a:p>
        </p:txBody>
      </p:sp>
      <p:sp>
        <p:nvSpPr>
          <p:cNvPr id="4" name="textruta 3">
            <a:extLst>
              <a:ext uri="{FF2B5EF4-FFF2-40B4-BE49-F238E27FC236}">
                <a16:creationId xmlns:a16="http://schemas.microsoft.com/office/drawing/2014/main" id="{E69065D1-496F-4B73-B596-357CD183C41F}"/>
              </a:ext>
            </a:extLst>
          </p:cNvPr>
          <p:cNvSpPr txBox="1"/>
          <p:nvPr/>
        </p:nvSpPr>
        <p:spPr>
          <a:xfrm>
            <a:off x="595661" y="1391205"/>
            <a:ext cx="11133883" cy="5262979"/>
          </a:xfrm>
          <a:prstGeom prst="rect">
            <a:avLst/>
          </a:prstGeom>
          <a:noFill/>
          <a:ln>
            <a:solidFill>
              <a:schemeClr val="accent1"/>
            </a:solidFill>
          </a:ln>
        </p:spPr>
        <p:txBody>
          <a:bodyPr wrap="square" rtlCol="0">
            <a:spAutoFit/>
          </a:bodyPr>
          <a:lstStyle/>
          <a:p>
            <a:pPr marL="342900" indent="-342900">
              <a:buFont typeface="Arial" panose="020B0604020202020204" pitchFamily="34" charset="0"/>
              <a:buChar char="•"/>
            </a:pPr>
            <a:r>
              <a:rPr lang="sv-SE" sz="2400" b="1" dirty="0"/>
              <a:t>A </a:t>
            </a:r>
            <a:r>
              <a:rPr lang="sv-SE" sz="2400" b="1" dirty="0" err="1"/>
              <a:t>resource</a:t>
            </a:r>
            <a:r>
              <a:rPr lang="sv-SE" sz="2400" b="1" dirty="0"/>
              <a:t> </a:t>
            </a:r>
            <a:r>
              <a:rPr lang="sv-SE" sz="2400" b="1" u="sng" dirty="0"/>
              <a:t>for </a:t>
            </a:r>
            <a:r>
              <a:rPr lang="sv-SE" sz="2400" b="1" u="sng" dirty="0" err="1"/>
              <a:t>professionals</a:t>
            </a:r>
            <a:r>
              <a:rPr lang="sv-SE" sz="2400" b="1" u="sng" dirty="0"/>
              <a:t>; </a:t>
            </a:r>
            <a:r>
              <a:rPr lang="sv-SE" sz="2400" b="1" u="sng" dirty="0" err="1"/>
              <a:t>specifically</a:t>
            </a:r>
            <a:r>
              <a:rPr lang="sv-SE" sz="2400" b="1" u="sng" dirty="0"/>
              <a:t> </a:t>
            </a:r>
            <a:r>
              <a:rPr lang="sv-SE" sz="2400" b="1" u="sng" dirty="0" err="1"/>
              <a:t>they</a:t>
            </a:r>
            <a:r>
              <a:rPr lang="sv-SE" sz="2400" b="1" u="sng" dirty="0"/>
              <a:t> </a:t>
            </a:r>
            <a:r>
              <a:rPr lang="sv-SE" sz="2400" b="1" u="sng" dirty="0" err="1"/>
              <a:t>are</a:t>
            </a:r>
            <a:r>
              <a:rPr lang="sv-SE" sz="2400" b="1" u="sng" dirty="0"/>
              <a:t> </a:t>
            </a:r>
            <a:r>
              <a:rPr lang="sv-SE" sz="2400" b="1" u="sng" dirty="0" err="1"/>
              <a:t>Ostromian</a:t>
            </a:r>
            <a:r>
              <a:rPr lang="sv-SE" sz="2400" b="1" u="sng" dirty="0"/>
              <a:t> CPRs </a:t>
            </a:r>
            <a:r>
              <a:rPr lang="sv-SE" sz="2400" u="sng" dirty="0"/>
              <a:t>(e g </a:t>
            </a:r>
            <a:r>
              <a:rPr lang="en-US" sz="2400" dirty="0" err="1"/>
              <a:t>Ostrom</a:t>
            </a:r>
            <a:r>
              <a:rPr lang="en-US" sz="2400" dirty="0"/>
              <a:t> (1990/2015) see also Ostrom,1999, 2000, 2010; </a:t>
            </a:r>
            <a:r>
              <a:rPr lang="en-US" sz="2400" dirty="0" err="1"/>
              <a:t>Ostrom</a:t>
            </a:r>
            <a:r>
              <a:rPr lang="en-US" sz="2400" dirty="0"/>
              <a:t>, Burger, Field, </a:t>
            </a:r>
            <a:r>
              <a:rPr lang="en-US" sz="2400" dirty="0" err="1"/>
              <a:t>Norgaard</a:t>
            </a:r>
            <a:r>
              <a:rPr lang="en-US" sz="2400" dirty="0"/>
              <a:t>, &amp; </a:t>
            </a:r>
            <a:r>
              <a:rPr lang="en-US" sz="2400" dirty="0" err="1"/>
              <a:t>Policansky</a:t>
            </a:r>
            <a:r>
              <a:rPr lang="en-US" sz="2400" dirty="0"/>
              <a:t>, 1999; Walker, 2015).</a:t>
            </a:r>
            <a:endParaRPr lang="sv-SE" sz="2400" u="sng" dirty="0"/>
          </a:p>
          <a:p>
            <a:pPr marL="342900" indent="-342900">
              <a:buFont typeface="Arial" panose="020B0604020202020204" pitchFamily="34" charset="0"/>
              <a:buChar char="•"/>
            </a:pPr>
            <a:endParaRPr lang="sv-SE" sz="2400" b="1" dirty="0"/>
          </a:p>
          <a:p>
            <a:pPr marL="457200" indent="-342900">
              <a:buFont typeface="Arial" panose="020B0604020202020204" pitchFamily="34" charset="0"/>
              <a:buChar char="•"/>
            </a:pPr>
            <a:r>
              <a:rPr lang="sv-SE" sz="2400" b="1" dirty="0"/>
              <a:t>The central </a:t>
            </a:r>
            <a:r>
              <a:rPr lang="sv-SE" sz="2400" b="1" dirty="0" err="1"/>
              <a:t>resource</a:t>
            </a:r>
            <a:r>
              <a:rPr lang="sv-SE" sz="2400" b="1" dirty="0"/>
              <a:t> is non-</a:t>
            </a:r>
            <a:r>
              <a:rPr lang="sv-SE" sz="2400" b="1" dirty="0" err="1"/>
              <a:t>privatized</a:t>
            </a:r>
            <a:r>
              <a:rPr lang="sv-SE" sz="2400" b="1" dirty="0"/>
              <a:t>, non-</a:t>
            </a:r>
            <a:r>
              <a:rPr lang="sv-SE" sz="2400" b="1" dirty="0" err="1"/>
              <a:t>monopolized</a:t>
            </a:r>
            <a:r>
              <a:rPr lang="sv-SE" sz="2400" b="1" dirty="0"/>
              <a:t>:</a:t>
            </a:r>
          </a:p>
          <a:p>
            <a:pPr marL="457200" indent="-342900">
              <a:buFont typeface="Arial" panose="020B0604020202020204" pitchFamily="34" charset="0"/>
              <a:buChar char="•"/>
            </a:pPr>
            <a:endParaRPr lang="sv-SE" sz="2400" b="1" dirty="0"/>
          </a:p>
          <a:p>
            <a:pPr marL="457200" indent="-342900">
              <a:buFont typeface="Arial" panose="020B0604020202020204" pitchFamily="34" charset="0"/>
              <a:buChar char="•"/>
            </a:pPr>
            <a:r>
              <a:rPr lang="sv-SE" sz="2400" b="1" dirty="0" err="1"/>
              <a:t>Improvement</a:t>
            </a:r>
            <a:r>
              <a:rPr lang="sv-SE" sz="2400" b="1" dirty="0"/>
              <a:t> in patient </a:t>
            </a:r>
            <a:r>
              <a:rPr lang="sv-SE" sz="2400" b="1" dirty="0" err="1"/>
              <a:t>Functioning</a:t>
            </a:r>
            <a:r>
              <a:rPr lang="sv-SE" sz="2400" b="1" dirty="0"/>
              <a:t> by </a:t>
            </a:r>
            <a:r>
              <a:rPr lang="sv-SE" sz="2400" b="1" dirty="0" err="1"/>
              <a:t>Applying</a:t>
            </a:r>
            <a:r>
              <a:rPr lang="sv-SE" sz="2400" b="1" dirty="0"/>
              <a:t> </a:t>
            </a:r>
            <a:r>
              <a:rPr lang="sv-SE" sz="2400" b="1" dirty="0" err="1"/>
              <a:t>Professional</a:t>
            </a:r>
            <a:r>
              <a:rPr lang="sv-SE" sz="2400" b="1" dirty="0"/>
              <a:t> </a:t>
            </a:r>
            <a:r>
              <a:rPr lang="sv-SE" sz="2400" b="1" dirty="0" err="1"/>
              <a:t>Expertise</a:t>
            </a:r>
            <a:r>
              <a:rPr lang="sv-SE" sz="2400" b="1" dirty="0"/>
              <a:t> (IFAPE)</a:t>
            </a:r>
          </a:p>
          <a:p>
            <a:pPr marL="457200" indent="-342900">
              <a:buFont typeface="Arial" panose="020B0604020202020204" pitchFamily="34" charset="0"/>
              <a:buChar char="•"/>
            </a:pPr>
            <a:endParaRPr lang="sv-SE" sz="2400" b="1" dirty="0"/>
          </a:p>
          <a:p>
            <a:pPr marL="342900" indent="-342900">
              <a:buFont typeface="Arial" panose="020B0604020202020204" pitchFamily="34" charset="0"/>
              <a:buChar char="•"/>
            </a:pPr>
            <a:r>
              <a:rPr lang="sv-SE" sz="2400" b="1" dirty="0"/>
              <a:t>Just like </a:t>
            </a:r>
            <a:r>
              <a:rPr lang="sv-SE" sz="2400" b="1" dirty="0" err="1"/>
              <a:t>any</a:t>
            </a:r>
            <a:r>
              <a:rPr lang="sv-SE" sz="2400" b="1" dirty="0"/>
              <a:t> </a:t>
            </a:r>
            <a:r>
              <a:rPr lang="sv-SE" sz="2400" b="1" dirty="0" err="1"/>
              <a:t>other</a:t>
            </a:r>
            <a:r>
              <a:rPr lang="sv-SE" sz="2400" b="1" dirty="0"/>
              <a:t> </a:t>
            </a:r>
            <a:r>
              <a:rPr lang="sv-SE" sz="2400" b="1" dirty="0" err="1"/>
              <a:t>natural</a:t>
            </a:r>
            <a:r>
              <a:rPr lang="sv-SE" sz="2400" b="1" dirty="0"/>
              <a:t> </a:t>
            </a:r>
            <a:r>
              <a:rPr lang="sv-SE" sz="2400" b="1" dirty="0" err="1"/>
              <a:t>resource</a:t>
            </a:r>
            <a:r>
              <a:rPr lang="sv-SE" sz="2400" b="1" dirty="0"/>
              <a:t>!</a:t>
            </a:r>
          </a:p>
          <a:p>
            <a:pPr marL="342900" indent="-342900">
              <a:buFont typeface="Arial" panose="020B0604020202020204" pitchFamily="34" charset="0"/>
              <a:buChar char="•"/>
            </a:pPr>
            <a:endParaRPr lang="sv-SE" sz="2400" b="1" dirty="0"/>
          </a:p>
          <a:p>
            <a:pPr marL="342900" indent="-342900">
              <a:buFont typeface="Arial" panose="020B0604020202020204" pitchFamily="34" charset="0"/>
              <a:buChar char="•"/>
            </a:pPr>
            <a:r>
              <a:rPr lang="sv-SE" sz="2400" b="1" dirty="0" err="1"/>
              <a:t>Collectively</a:t>
            </a:r>
            <a:r>
              <a:rPr lang="sv-SE" sz="2400" b="1" dirty="0"/>
              <a:t> </a:t>
            </a:r>
            <a:r>
              <a:rPr lang="sv-SE" sz="2400" b="1" dirty="0" err="1"/>
              <a:t>managed</a:t>
            </a:r>
            <a:r>
              <a:rPr lang="sv-SE" sz="2400" b="1" dirty="0"/>
              <a:t> by </a:t>
            </a:r>
            <a:r>
              <a:rPr lang="sv-SE" sz="2400" b="1" dirty="0" err="1"/>
              <a:t>many</a:t>
            </a:r>
            <a:r>
              <a:rPr lang="sv-SE" sz="2400" b="1" dirty="0"/>
              <a:t> </a:t>
            </a:r>
            <a:r>
              <a:rPr lang="sv-SE" sz="2400" b="1" dirty="0" err="1"/>
              <a:t>professionals</a:t>
            </a:r>
            <a:endParaRPr lang="sv-SE" sz="2400" b="1" dirty="0"/>
          </a:p>
          <a:p>
            <a:pPr marL="342900" indent="-342900">
              <a:buFont typeface="Arial" panose="020B0604020202020204" pitchFamily="34" charset="0"/>
              <a:buChar char="•"/>
            </a:pPr>
            <a:endParaRPr lang="sv-SE" sz="2400" b="1" dirty="0"/>
          </a:p>
          <a:p>
            <a:pPr marL="342900" indent="-342900">
              <a:buFont typeface="Arial" panose="020B0604020202020204" pitchFamily="34" charset="0"/>
              <a:buChar char="•"/>
            </a:pPr>
            <a:r>
              <a:rPr lang="sv-SE" sz="2400" b="1" dirty="0" err="1"/>
              <a:t>Highly</a:t>
            </a:r>
            <a:r>
              <a:rPr lang="sv-SE" sz="2400" b="1" dirty="0"/>
              <a:t> </a:t>
            </a:r>
            <a:r>
              <a:rPr lang="sv-SE" sz="2400" b="1" dirty="0" err="1"/>
              <a:t>complex</a:t>
            </a:r>
            <a:r>
              <a:rPr lang="sv-SE" sz="2400" b="1" dirty="0"/>
              <a:t> and </a:t>
            </a:r>
            <a:r>
              <a:rPr lang="sv-SE" sz="2400" b="1" dirty="0" err="1"/>
              <a:t>rely</a:t>
            </a:r>
            <a:r>
              <a:rPr lang="sv-SE" sz="2400" b="1" dirty="0"/>
              <a:t> on verbal (RFT-)</a:t>
            </a:r>
            <a:r>
              <a:rPr lang="sv-SE" sz="2400" b="1" dirty="0" err="1"/>
              <a:t>processes</a:t>
            </a:r>
            <a:r>
              <a:rPr lang="sv-SE" sz="2400" b="1" dirty="0"/>
              <a:t> </a:t>
            </a:r>
            <a:r>
              <a:rPr lang="sv-SE" sz="2400" b="1" dirty="0" err="1"/>
              <a:t>to</a:t>
            </a:r>
            <a:r>
              <a:rPr lang="sv-SE" sz="2400" b="1" dirty="0"/>
              <a:t> be </a:t>
            </a:r>
            <a:r>
              <a:rPr lang="sv-SE" sz="2400" b="1" dirty="0" err="1"/>
              <a:t>possible</a:t>
            </a:r>
            <a:r>
              <a:rPr lang="sv-SE" sz="2400" b="1" dirty="0"/>
              <a:t> </a:t>
            </a:r>
            <a:r>
              <a:rPr lang="sv-SE" sz="2400" b="1" dirty="0" err="1"/>
              <a:t>to</a:t>
            </a:r>
            <a:r>
              <a:rPr lang="sv-SE" sz="2400" b="1" dirty="0"/>
              <a:t> </a:t>
            </a:r>
            <a:r>
              <a:rPr lang="sv-SE" sz="2400" b="1" dirty="0" err="1"/>
              <a:t>extract</a:t>
            </a:r>
            <a:r>
              <a:rPr lang="sv-SE" sz="2400" b="1" dirty="0"/>
              <a:t> or </a:t>
            </a:r>
            <a:r>
              <a:rPr lang="sv-SE" sz="2400" b="1" dirty="0" err="1"/>
              <a:t>mine</a:t>
            </a:r>
            <a:r>
              <a:rPr lang="sv-SE" sz="2400" b="1" dirty="0"/>
              <a:t>. </a:t>
            </a:r>
          </a:p>
        </p:txBody>
      </p:sp>
    </p:spTree>
    <p:custDataLst>
      <p:tags r:id="rId1"/>
    </p:custDataLst>
    <p:extLst>
      <p:ext uri="{BB962C8B-B14F-4D97-AF65-F5344CB8AC3E}">
        <p14:creationId xmlns:p14="http://schemas.microsoft.com/office/powerpoint/2010/main" val="2318823028"/>
      </p:ext>
    </p:extLst>
  </p:cSld>
  <p:clrMapOvr>
    <a:masterClrMapping/>
  </p:clrMapOvr>
  <mc:AlternateContent xmlns:mc="http://schemas.openxmlformats.org/markup-compatibility/2006" xmlns:p14="http://schemas.microsoft.com/office/powerpoint/2010/main">
    <mc:Choice Requires="p14">
      <p:transition spd="slow" p14:dur="2000" advTm="121248"/>
    </mc:Choice>
    <mc:Fallback xmlns="">
      <p:transition spd="slow" advTm="12124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Picture Placeholder 6" descr="Green rice fields" title="Green rice fields">
            <a:extLst>
              <a:ext uri="{FF2B5EF4-FFF2-40B4-BE49-F238E27FC236}">
                <a16:creationId xmlns:a16="http://schemas.microsoft.com/office/drawing/2014/main" id="{6B340BE6-E2A9-41BF-A986-77BC378EE5B0}"/>
              </a:ext>
            </a:extLst>
          </p:cNvPr>
          <p:cNvPicPr>
            <a:picLocks noGrp="1" noChangeAspect="1"/>
          </p:cNvPicPr>
          <p:nvPr>
            <p:ph type="pic" sz="quarter" idx="14"/>
          </p:nvPr>
        </p:nvPicPr>
        <p:blipFill>
          <a:blip r:embed="rId4" cstate="screen">
            <a:extLst>
              <a:ext uri="{28A0092B-C50C-407E-A947-70E740481C1C}">
                <a14:useLocalDpi xmlns:a14="http://schemas.microsoft.com/office/drawing/2010/main"/>
              </a:ext>
            </a:extLst>
          </a:blip>
          <a:srcRect/>
          <a:stretch>
            <a:fillRect/>
          </a:stretch>
        </p:blipFill>
        <p:spPr>
          <a:xfrm>
            <a:off x="0" y="15766"/>
            <a:ext cx="12192000" cy="6191250"/>
          </a:xfrm>
          <a:solidFill>
            <a:schemeClr val="bg1">
              <a:lumMod val="95000"/>
            </a:schemeClr>
          </a:solidFill>
        </p:spPr>
      </p:pic>
      <mc:AlternateContent xmlns:mc="http://schemas.openxmlformats.org/markup-compatibility/2006" xmlns:a14="http://schemas.microsoft.com/office/drawing/2010/main">
        <mc:Choice Requires="a14">
          <p:sp>
            <p:nvSpPr>
              <p:cNvPr id="4" name="Content Placeholder 3">
                <a:extLst>
                  <a:ext uri="{FF2B5EF4-FFF2-40B4-BE49-F238E27FC236}">
                    <a16:creationId xmlns:a16="http://schemas.microsoft.com/office/drawing/2014/main" id="{3B86E961-B76E-423F-995E-11B31E921437}"/>
                  </a:ext>
                </a:extLst>
              </p:cNvPr>
              <p:cNvSpPr>
                <a:spLocks noGrp="1"/>
              </p:cNvSpPr>
              <p:nvPr>
                <p:ph sz="half" idx="1"/>
              </p:nvPr>
            </p:nvSpPr>
            <p:spPr>
              <a:xfrm>
                <a:off x="0" y="1213945"/>
                <a:ext cx="12192000" cy="3783723"/>
              </a:xfrm>
              <a:solidFill>
                <a:schemeClr val="bg1">
                  <a:alpha val="12000"/>
                </a:schemeClr>
              </a:solidFill>
              <a:effectLst>
                <a:softEdge rad="101600"/>
              </a:effectLst>
            </p:spPr>
            <p:txBody>
              <a:bodyPr/>
              <a:lstStyle/>
              <a:p>
                <a:pPr/>
                <a14:m>
                  <m:oMathPara xmlns:m="http://schemas.openxmlformats.org/officeDocument/2006/math">
                    <m:oMathParaPr>
                      <m:jc m:val="centerGroup"/>
                    </m:oMathParaPr>
                    <m:oMath xmlns:m="http://schemas.openxmlformats.org/officeDocument/2006/math">
                      <m:d>
                        <m:dPr>
                          <m:begChr m:val=""/>
                          <m:endChr m:val="]"/>
                          <m:ctrlPr>
                            <a:rPr lang="sv-SE" sz="3600" b="1" i="1" smtClean="0">
                              <a:solidFill>
                                <a:prstClr val="black"/>
                              </a:solidFill>
                              <a:latin typeface="Cambria Math" panose="02040503050406030204" pitchFamily="18" charset="0"/>
                            </a:rPr>
                          </m:ctrlPr>
                        </m:dPr>
                        <m:e>
                          <m:r>
                            <a:rPr lang="sv-SE" sz="3600" b="1">
                              <a:solidFill>
                                <a:prstClr val="black"/>
                              </a:solidFill>
                              <a:latin typeface="Cambria Math" panose="02040503050406030204" pitchFamily="18" charset="0"/>
                            </a:rPr>
                            <m:t>△</m:t>
                          </m:r>
                          <m:r>
                            <a:rPr lang="sv-SE" sz="3600" b="1" i="1">
                              <a:solidFill>
                                <a:prstClr val="black"/>
                              </a:solidFill>
                              <a:latin typeface="Cambria Math" panose="02040503050406030204" pitchFamily="18" charset="0"/>
                            </a:rPr>
                            <m:t>𝒙</m:t>
                          </m:r>
                          <m:r>
                            <a:rPr lang="sv-SE" sz="3600" b="1">
                              <a:solidFill>
                                <a:prstClr val="black"/>
                              </a:solidFill>
                              <a:latin typeface="Cambria Math" panose="02040503050406030204" pitchFamily="18" charset="0"/>
                            </a:rPr>
                            <m:t>=</m:t>
                          </m:r>
                          <m:r>
                            <a:rPr lang="sv-SE" sz="3600" b="1" i="1">
                              <a:solidFill>
                                <a:prstClr val="black"/>
                              </a:solidFill>
                              <a:latin typeface="Cambria Math" panose="02040503050406030204" pitchFamily="18" charset="0"/>
                            </a:rPr>
                            <m:t>𝒄𝒐𝒗</m:t>
                          </m:r>
                          <m:d>
                            <m:dPr>
                              <m:ctrlPr>
                                <a:rPr lang="sv-SE" sz="3600" b="1" i="1">
                                  <a:solidFill>
                                    <a:prstClr val="black"/>
                                  </a:solidFill>
                                  <a:latin typeface="Cambria Math" panose="02040503050406030204" pitchFamily="18" charset="0"/>
                                </a:rPr>
                              </m:ctrlPr>
                            </m:dPr>
                            <m:e>
                              <m:sSub>
                                <m:sSubPr>
                                  <m:ctrlPr>
                                    <a:rPr lang="sv-SE" sz="3600" b="1" i="1">
                                      <a:solidFill>
                                        <a:prstClr val="black"/>
                                      </a:solidFill>
                                      <a:latin typeface="Cambria Math" panose="02040503050406030204" pitchFamily="18" charset="0"/>
                                    </a:rPr>
                                  </m:ctrlPr>
                                </m:sSubPr>
                                <m:e>
                                  <m:r>
                                    <a:rPr lang="sv-SE" sz="3600" b="1" i="1" smtClean="0">
                                      <a:solidFill>
                                        <a:prstClr val="black"/>
                                      </a:solidFill>
                                      <a:latin typeface="Cambria Math"/>
                                    </a:rPr>
                                    <m:t>𝑾</m:t>
                                  </m:r>
                                </m:e>
                                <m:sub>
                                  <m:r>
                                    <a:rPr lang="sv-SE" sz="3600" b="1" i="1">
                                      <a:solidFill>
                                        <a:prstClr val="black"/>
                                      </a:solidFill>
                                      <a:latin typeface="Cambria Math" panose="02040503050406030204" pitchFamily="18" charset="0"/>
                                    </a:rPr>
                                    <m:t>𝒈</m:t>
                                  </m:r>
                                </m:sub>
                              </m:sSub>
                              <m:r>
                                <a:rPr lang="sv-SE" sz="3600" b="1">
                                  <a:solidFill>
                                    <a:prstClr val="black"/>
                                  </a:solidFill>
                                  <a:latin typeface="Cambria Math" panose="02040503050406030204" pitchFamily="18" charset="0"/>
                                </a:rPr>
                                <m:t>,</m:t>
                              </m:r>
                              <m:sSub>
                                <m:sSubPr>
                                  <m:ctrlPr>
                                    <a:rPr lang="sv-SE" sz="3600" b="1" i="1">
                                      <a:solidFill>
                                        <a:prstClr val="black"/>
                                      </a:solidFill>
                                      <a:latin typeface="Cambria Math" panose="02040503050406030204" pitchFamily="18" charset="0"/>
                                    </a:rPr>
                                  </m:ctrlPr>
                                </m:sSubPr>
                                <m:e>
                                  <m:r>
                                    <a:rPr lang="sv-SE" sz="3600" b="1" i="1">
                                      <a:solidFill>
                                        <a:prstClr val="black"/>
                                      </a:solidFill>
                                      <a:latin typeface="Cambria Math" panose="02040503050406030204" pitchFamily="18" charset="0"/>
                                    </a:rPr>
                                    <m:t>𝑿</m:t>
                                  </m:r>
                                </m:e>
                                <m:sub>
                                  <m:r>
                                    <a:rPr lang="sv-SE" sz="3600" b="1" i="1">
                                      <a:solidFill>
                                        <a:prstClr val="black"/>
                                      </a:solidFill>
                                      <a:latin typeface="Cambria Math" panose="02040503050406030204" pitchFamily="18" charset="0"/>
                                    </a:rPr>
                                    <m:t>𝒈</m:t>
                                  </m:r>
                                </m:sub>
                              </m:sSub>
                            </m:e>
                          </m:d>
                          <m:r>
                            <a:rPr lang="sv-SE" sz="3600" b="1">
                              <a:solidFill>
                                <a:prstClr val="black"/>
                              </a:solidFill>
                              <a:latin typeface="Cambria Math" panose="02040503050406030204" pitchFamily="18" charset="0"/>
                            </a:rPr>
                            <m:t>+</m:t>
                          </m:r>
                          <m:sSub>
                            <m:sSubPr>
                              <m:ctrlPr>
                                <a:rPr lang="sv-SE" sz="3600" b="1" i="1">
                                  <a:solidFill>
                                    <a:prstClr val="black"/>
                                  </a:solidFill>
                                  <a:latin typeface="Cambria Math" panose="02040503050406030204" pitchFamily="18" charset="0"/>
                                </a:rPr>
                              </m:ctrlPr>
                            </m:sSubPr>
                            <m:e>
                              <m:r>
                                <a:rPr lang="sv-SE" sz="3600" b="1" i="1">
                                  <a:solidFill>
                                    <a:prstClr val="black"/>
                                  </a:solidFill>
                                  <a:latin typeface="Cambria Math" panose="02040503050406030204" pitchFamily="18" charset="0"/>
                                </a:rPr>
                                <m:t>𝑬</m:t>
                              </m:r>
                            </m:e>
                            <m:sub>
                              <m:r>
                                <a:rPr lang="sv-SE" sz="3600" b="1" i="1">
                                  <a:solidFill>
                                    <a:prstClr val="black"/>
                                  </a:solidFill>
                                  <a:latin typeface="Cambria Math" panose="02040503050406030204" pitchFamily="18" charset="0"/>
                                </a:rPr>
                                <m:t>𝒈</m:t>
                              </m:r>
                            </m:sub>
                          </m:sSub>
                          <m:r>
                            <a:rPr lang="sv-SE" sz="3600" b="1">
                              <a:solidFill>
                                <a:prstClr val="black"/>
                              </a:solidFill>
                              <a:latin typeface="Cambria Math" panose="02040503050406030204" pitchFamily="18" charset="0"/>
                            </a:rPr>
                            <m:t>[</m:t>
                          </m:r>
                          <m:r>
                            <a:rPr lang="sv-SE" sz="3600" b="1" i="1">
                              <a:solidFill>
                                <a:prstClr val="black"/>
                              </a:solidFill>
                              <a:latin typeface="Cambria Math" panose="02040503050406030204" pitchFamily="18" charset="0"/>
                            </a:rPr>
                            <m:t>𝒄𝒐𝒗</m:t>
                          </m:r>
                          <m:d>
                            <m:dPr>
                              <m:ctrlPr>
                                <a:rPr lang="sv-SE" sz="3600" b="1" i="1">
                                  <a:solidFill>
                                    <a:prstClr val="black"/>
                                  </a:solidFill>
                                  <a:latin typeface="Cambria Math" panose="02040503050406030204" pitchFamily="18" charset="0"/>
                                </a:rPr>
                              </m:ctrlPr>
                            </m:dPr>
                            <m:e>
                              <m:sSub>
                                <m:sSubPr>
                                  <m:ctrlPr>
                                    <a:rPr lang="sv-SE" sz="3600" b="1" i="1">
                                      <a:solidFill>
                                        <a:prstClr val="black"/>
                                      </a:solidFill>
                                      <a:latin typeface="Cambria Math" panose="02040503050406030204" pitchFamily="18" charset="0"/>
                                    </a:rPr>
                                  </m:ctrlPr>
                                </m:sSubPr>
                                <m:e>
                                  <m:r>
                                    <a:rPr lang="sv-SE" sz="3600" b="1" i="1" smtClean="0">
                                      <a:solidFill>
                                        <a:prstClr val="black"/>
                                      </a:solidFill>
                                      <a:latin typeface="Cambria Math"/>
                                    </a:rPr>
                                    <m:t>𝑾</m:t>
                                  </m:r>
                                </m:e>
                                <m:sub>
                                  <m:r>
                                    <a:rPr lang="sv-SE" sz="3600" b="1" i="1">
                                      <a:solidFill>
                                        <a:prstClr val="black"/>
                                      </a:solidFill>
                                      <a:latin typeface="Cambria Math" panose="02040503050406030204" pitchFamily="18" charset="0"/>
                                    </a:rPr>
                                    <m:t>𝒊𝒈</m:t>
                                  </m:r>
                                </m:sub>
                              </m:sSub>
                              <m:r>
                                <a:rPr lang="sv-SE" sz="3600" b="1">
                                  <a:solidFill>
                                    <a:prstClr val="black"/>
                                  </a:solidFill>
                                  <a:latin typeface="Cambria Math" panose="02040503050406030204" pitchFamily="18" charset="0"/>
                                </a:rPr>
                                <m:t>,</m:t>
                              </m:r>
                              <m:sSub>
                                <m:sSubPr>
                                  <m:ctrlPr>
                                    <a:rPr lang="sv-SE" sz="3600" b="1" i="1">
                                      <a:solidFill>
                                        <a:prstClr val="black"/>
                                      </a:solidFill>
                                      <a:latin typeface="Cambria Math" panose="02040503050406030204" pitchFamily="18" charset="0"/>
                                    </a:rPr>
                                  </m:ctrlPr>
                                </m:sSubPr>
                                <m:e>
                                  <m:r>
                                    <a:rPr lang="sv-SE" sz="3600" b="1" i="1">
                                      <a:solidFill>
                                        <a:prstClr val="black"/>
                                      </a:solidFill>
                                      <a:latin typeface="Cambria Math" panose="02040503050406030204" pitchFamily="18" charset="0"/>
                                    </a:rPr>
                                    <m:t>𝒙</m:t>
                                  </m:r>
                                </m:e>
                                <m:sub>
                                  <m:r>
                                    <a:rPr lang="sv-SE" sz="3600" b="1" i="1">
                                      <a:solidFill>
                                        <a:prstClr val="black"/>
                                      </a:solidFill>
                                      <a:latin typeface="Cambria Math" panose="02040503050406030204" pitchFamily="18" charset="0"/>
                                    </a:rPr>
                                    <m:t>𝒊𝒈</m:t>
                                  </m:r>
                                </m:sub>
                              </m:sSub>
                            </m:e>
                          </m:d>
                          <m:r>
                            <a:rPr lang="sv-SE" sz="3600" b="1">
                              <a:solidFill>
                                <a:prstClr val="black"/>
                              </a:solidFill>
                              <a:latin typeface="Cambria Math" panose="02040503050406030204" pitchFamily="18" charset="0"/>
                            </a:rPr>
                            <m:t>+</m:t>
                          </m:r>
                          <m:sSub>
                            <m:sSubPr>
                              <m:ctrlPr>
                                <a:rPr lang="sv-SE" sz="3600" b="1" i="1">
                                  <a:solidFill>
                                    <a:prstClr val="black"/>
                                  </a:solidFill>
                                  <a:latin typeface="Cambria Math" panose="02040503050406030204" pitchFamily="18" charset="0"/>
                                </a:rPr>
                              </m:ctrlPr>
                            </m:sSubPr>
                            <m:e>
                              <m:r>
                                <a:rPr lang="sv-SE" sz="3600" b="1" i="1">
                                  <a:solidFill>
                                    <a:prstClr val="black"/>
                                  </a:solidFill>
                                  <a:latin typeface="Cambria Math" panose="02040503050406030204" pitchFamily="18" charset="0"/>
                                </a:rPr>
                                <m:t>𝑬</m:t>
                              </m:r>
                            </m:e>
                            <m:sub>
                              <m:r>
                                <a:rPr lang="sv-SE" sz="3600" b="1" i="1" smtClean="0">
                                  <a:solidFill>
                                    <a:prstClr val="black"/>
                                  </a:solidFill>
                                  <a:latin typeface="Cambria Math"/>
                                </a:rPr>
                                <m:t>𝑾</m:t>
                              </m:r>
                            </m:sub>
                          </m:sSub>
                          <m:d>
                            <m:dPr>
                              <m:ctrlPr>
                                <a:rPr lang="sv-SE" sz="3600" b="1" i="1">
                                  <a:solidFill>
                                    <a:prstClr val="black"/>
                                  </a:solidFill>
                                  <a:latin typeface="Cambria Math" panose="02040503050406030204" pitchFamily="18" charset="0"/>
                                </a:rPr>
                              </m:ctrlPr>
                            </m:dPr>
                            <m:e>
                              <m:r>
                                <a:rPr lang="sv-SE" sz="3600" b="1">
                                  <a:solidFill>
                                    <a:prstClr val="black"/>
                                  </a:solidFill>
                                  <a:latin typeface="Cambria Math" panose="02040503050406030204" pitchFamily="18" charset="0"/>
                                </a:rPr>
                                <m:t>△</m:t>
                              </m:r>
                              <m:sSub>
                                <m:sSubPr>
                                  <m:ctrlPr>
                                    <a:rPr lang="sv-SE" sz="3600" b="1" i="1">
                                      <a:solidFill>
                                        <a:prstClr val="black"/>
                                      </a:solidFill>
                                      <a:latin typeface="Cambria Math" panose="02040503050406030204" pitchFamily="18" charset="0"/>
                                    </a:rPr>
                                  </m:ctrlPr>
                                </m:sSubPr>
                                <m:e>
                                  <m:r>
                                    <a:rPr lang="sv-SE" sz="3600" b="1" i="1">
                                      <a:solidFill>
                                        <a:prstClr val="black"/>
                                      </a:solidFill>
                                      <a:latin typeface="Cambria Math" panose="02040503050406030204" pitchFamily="18" charset="0"/>
                                    </a:rPr>
                                    <m:t>𝒙</m:t>
                                  </m:r>
                                </m:e>
                                <m:sub>
                                  <m:r>
                                    <a:rPr lang="sv-SE" sz="3600" b="1" i="1">
                                      <a:solidFill>
                                        <a:prstClr val="black"/>
                                      </a:solidFill>
                                      <a:latin typeface="Cambria Math" panose="02040503050406030204" pitchFamily="18" charset="0"/>
                                    </a:rPr>
                                    <m:t>𝒊𝒈</m:t>
                                  </m:r>
                                </m:sub>
                              </m:sSub>
                            </m:e>
                          </m:d>
                        </m:e>
                      </m:d>
                    </m:oMath>
                  </m:oMathPara>
                </a14:m>
                <a:endParaRPr lang="en-US" sz="3600" dirty="0"/>
              </a:p>
            </p:txBody>
          </p:sp>
        </mc:Choice>
        <mc:Fallback xmlns="">
          <p:sp>
            <p:nvSpPr>
              <p:cNvPr id="4" name="Content Placeholder 3">
                <a:extLst>
                  <a:ext uri="{FF2B5EF4-FFF2-40B4-BE49-F238E27FC236}">
                    <a16:creationId xmlns="" xmlns:a16="http://schemas.microsoft.com/office/drawing/2014/main" xmlns:a14="http://schemas.microsoft.com/office/drawing/2010/main" id="{3B86E961-B76E-423F-995E-11B31E921437}"/>
                  </a:ext>
                </a:extLst>
              </p:cNvPr>
              <p:cNvSpPr>
                <a:spLocks noGrp="1" noRot="1" noChangeAspect="1" noMove="1" noResize="1" noEditPoints="1" noAdjustHandles="1" noChangeArrowheads="1" noChangeShapeType="1" noTextEdit="1"/>
              </p:cNvSpPr>
              <p:nvPr>
                <p:ph sz="half" idx="1"/>
              </p:nvPr>
            </p:nvSpPr>
            <p:spPr>
              <a:xfrm>
                <a:off x="0" y="1213945"/>
                <a:ext cx="12192000" cy="3783723"/>
              </a:xfrm>
              <a:blipFill rotWithShape="1">
                <a:blip r:embed="rId5"/>
                <a:stretch>
                  <a:fillRect/>
                </a:stretch>
              </a:blipFill>
              <a:effectLst>
                <a:softEdge rad="101600"/>
              </a:effectLst>
            </p:spPr>
            <p:txBody>
              <a:bodyPr/>
              <a:lstStyle/>
              <a:p>
                <a:r>
                  <a:rPr lang="sv-SE">
                    <a:noFill/>
                  </a:rPr>
                  <a:t> </a:t>
                </a:r>
              </a:p>
            </p:txBody>
          </p:sp>
        </mc:Fallback>
      </mc:AlternateContent>
      <p:sp>
        <p:nvSpPr>
          <p:cNvPr id="6" name="Slide Number Placeholder 5">
            <a:extLst>
              <a:ext uri="{FF2B5EF4-FFF2-40B4-BE49-F238E27FC236}">
                <a16:creationId xmlns:a16="http://schemas.microsoft.com/office/drawing/2014/main" id="{70202D98-AA1E-41BB-B94E-180311759C13}"/>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10" name="Title 9" hidden="1">
            <a:extLst>
              <a:ext uri="{FF2B5EF4-FFF2-40B4-BE49-F238E27FC236}">
                <a16:creationId xmlns:a16="http://schemas.microsoft.com/office/drawing/2014/main" id="{52513E4A-F63D-4A30-AB4A-9C3EC1165170}"/>
              </a:ext>
            </a:extLst>
          </p:cNvPr>
          <p:cNvSpPr>
            <a:spLocks noGrp="1"/>
          </p:cNvSpPr>
          <p:nvPr>
            <p:ph type="title"/>
          </p:nvPr>
        </p:nvSpPr>
        <p:spPr/>
        <p:txBody>
          <a:bodyPr/>
          <a:lstStyle/>
          <a:p>
            <a:r>
              <a:rPr lang="en-US" dirty="0"/>
              <a:t>Large Image</a:t>
            </a:r>
          </a:p>
        </p:txBody>
      </p:sp>
      <p:sp>
        <p:nvSpPr>
          <p:cNvPr id="2" name="textruta 1">
            <a:extLst>
              <a:ext uri="{FF2B5EF4-FFF2-40B4-BE49-F238E27FC236}">
                <a16:creationId xmlns:a16="http://schemas.microsoft.com/office/drawing/2014/main" id="{D85DBEDD-0FD3-435B-A1FA-AB3D9B274C61}"/>
              </a:ext>
            </a:extLst>
          </p:cNvPr>
          <p:cNvSpPr txBox="1"/>
          <p:nvPr/>
        </p:nvSpPr>
        <p:spPr>
          <a:xfrm>
            <a:off x="1219201" y="6274288"/>
            <a:ext cx="10170694" cy="523220"/>
          </a:xfrm>
          <a:prstGeom prst="rect">
            <a:avLst/>
          </a:prstGeom>
          <a:noFill/>
        </p:spPr>
        <p:txBody>
          <a:bodyPr wrap="square" rtlCol="0">
            <a:spAutoFit/>
          </a:bodyPr>
          <a:lstStyle/>
          <a:p>
            <a:r>
              <a:rPr lang="sv-SE" sz="2800" dirty="0"/>
              <a:t>Price </a:t>
            </a:r>
            <a:r>
              <a:rPr lang="sv-SE" sz="2800" dirty="0" err="1"/>
              <a:t>equation</a:t>
            </a:r>
            <a:r>
              <a:rPr lang="sv-SE" sz="2800" dirty="0"/>
              <a:t> </a:t>
            </a:r>
            <a:r>
              <a:rPr lang="sv-SE" sz="2800" dirty="0" err="1"/>
              <a:t>dynamics</a:t>
            </a:r>
            <a:r>
              <a:rPr lang="sv-SE" sz="2800" dirty="0"/>
              <a:t> going on inside </a:t>
            </a:r>
            <a:r>
              <a:rPr lang="sv-SE" sz="2800" dirty="0" err="1"/>
              <a:t>of</a:t>
            </a:r>
            <a:r>
              <a:rPr lang="sv-SE" sz="2800" dirty="0"/>
              <a:t> a common pool </a:t>
            </a:r>
            <a:r>
              <a:rPr lang="sv-SE" sz="2800" dirty="0" err="1"/>
              <a:t>resource</a:t>
            </a:r>
            <a:endParaRPr lang="sv-SE" sz="2800" dirty="0"/>
          </a:p>
        </p:txBody>
      </p:sp>
      <p:cxnSp>
        <p:nvCxnSpPr>
          <p:cNvPr id="11" name="Rak 10"/>
          <p:cNvCxnSpPr/>
          <p:nvPr/>
        </p:nvCxnSpPr>
        <p:spPr>
          <a:xfrm flipV="1">
            <a:off x="1219200" y="2963918"/>
            <a:ext cx="357351" cy="1576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665219316"/>
      </p:ext>
    </p:extLst>
  </p:cSld>
  <p:clrMapOvr>
    <a:masterClrMapping/>
  </p:clrMapOvr>
  <mc:AlternateContent xmlns:mc="http://schemas.openxmlformats.org/markup-compatibility/2006" xmlns:p14="http://schemas.microsoft.com/office/powerpoint/2010/main">
    <mc:Choice Requires="p14">
      <p:transition spd="slow" p14:dur="2000" advTm="66534"/>
    </mc:Choice>
    <mc:Fallback xmlns="">
      <p:transition spd="slow" advTm="66534"/>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38.2"/>
</p:tagLst>
</file>

<file path=ppt/tags/tag10.xml><?xml version="1.0" encoding="utf-8"?>
<p:tagLst xmlns:a="http://schemas.openxmlformats.org/drawingml/2006/main" xmlns:r="http://schemas.openxmlformats.org/officeDocument/2006/relationships" xmlns:p="http://schemas.openxmlformats.org/presentationml/2006/main">
  <p:tag name="TIMING" val="|0|0|0"/>
</p:tagLst>
</file>

<file path=ppt/tags/tag11.xml><?xml version="1.0" encoding="utf-8"?>
<p:tagLst xmlns:a="http://schemas.openxmlformats.org/drawingml/2006/main" xmlns:r="http://schemas.openxmlformats.org/officeDocument/2006/relationships" xmlns:p="http://schemas.openxmlformats.org/presentationml/2006/main">
  <p:tag name="TIMING" val="|0"/>
</p:tagLst>
</file>

<file path=ppt/tags/tag12.xml><?xml version="1.0" encoding="utf-8"?>
<p:tagLst xmlns:a="http://schemas.openxmlformats.org/drawingml/2006/main" xmlns:r="http://schemas.openxmlformats.org/officeDocument/2006/relationships" xmlns:p="http://schemas.openxmlformats.org/presentationml/2006/main">
  <p:tag name="TIMING" val="|0|0|0"/>
</p:tagLst>
</file>

<file path=ppt/tags/tag13.xml><?xml version="1.0" encoding="utf-8"?>
<p:tagLst xmlns:a="http://schemas.openxmlformats.org/drawingml/2006/main" xmlns:r="http://schemas.openxmlformats.org/officeDocument/2006/relationships" xmlns:p="http://schemas.openxmlformats.org/presentationml/2006/main">
  <p:tag name="TIMING" val="|0"/>
</p:tagLst>
</file>

<file path=ppt/tags/tag14.xml><?xml version="1.0" encoding="utf-8"?>
<p:tagLst xmlns:a="http://schemas.openxmlformats.org/drawingml/2006/main" xmlns:r="http://schemas.openxmlformats.org/officeDocument/2006/relationships" xmlns:p="http://schemas.openxmlformats.org/presentationml/2006/main">
  <p:tag name="TIMING" val="|0|0.4|0.8"/>
</p:tagLst>
</file>

<file path=ppt/tags/tag15.xml><?xml version="1.0" encoding="utf-8"?>
<p:tagLst xmlns:a="http://schemas.openxmlformats.org/drawingml/2006/main" xmlns:r="http://schemas.openxmlformats.org/officeDocument/2006/relationships" xmlns:p="http://schemas.openxmlformats.org/presentationml/2006/main">
  <p:tag name="TIMING" val="|0"/>
</p:tagLst>
</file>

<file path=ppt/tags/tag16.xml><?xml version="1.0" encoding="utf-8"?>
<p:tagLst xmlns:a="http://schemas.openxmlformats.org/drawingml/2006/main" xmlns:r="http://schemas.openxmlformats.org/officeDocument/2006/relationships" xmlns:p="http://schemas.openxmlformats.org/presentationml/2006/main">
  <p:tag name="TIMING" val="|0"/>
</p:tagLst>
</file>

<file path=ppt/tags/tag17.xml><?xml version="1.0" encoding="utf-8"?>
<p:tagLst xmlns:a="http://schemas.openxmlformats.org/drawingml/2006/main" xmlns:r="http://schemas.openxmlformats.org/officeDocument/2006/relationships" xmlns:p="http://schemas.openxmlformats.org/presentationml/2006/main">
  <p:tag name="TIMING" val="|0"/>
</p:tagLst>
</file>

<file path=ppt/tags/tag2.xml><?xml version="1.0" encoding="utf-8"?>
<p:tagLst xmlns:a="http://schemas.openxmlformats.org/drawingml/2006/main" xmlns:r="http://schemas.openxmlformats.org/officeDocument/2006/relationships" xmlns:p="http://schemas.openxmlformats.org/presentationml/2006/main">
  <p:tag name="TIMING" val="|6.4|24.6|1.9|16.7|0.8|49.8"/>
</p:tagLst>
</file>

<file path=ppt/tags/tag3.xml><?xml version="1.0" encoding="utf-8"?>
<p:tagLst xmlns:a="http://schemas.openxmlformats.org/drawingml/2006/main" xmlns:r="http://schemas.openxmlformats.org/officeDocument/2006/relationships" xmlns:p="http://schemas.openxmlformats.org/presentationml/2006/main">
  <p:tag name="TIMING" val="|81.2|1.5|0.1|0.2|0.2|0.2|0.3|0.2"/>
</p:tagLst>
</file>

<file path=ppt/tags/tag4.xml><?xml version="1.0" encoding="utf-8"?>
<p:tagLst xmlns:a="http://schemas.openxmlformats.org/drawingml/2006/main" xmlns:r="http://schemas.openxmlformats.org/officeDocument/2006/relationships" xmlns:p="http://schemas.openxmlformats.org/presentationml/2006/main">
  <p:tag name="TIMING" val="|16.4"/>
</p:tagLst>
</file>

<file path=ppt/tags/tag5.xml><?xml version="1.0" encoding="utf-8"?>
<p:tagLst xmlns:a="http://schemas.openxmlformats.org/drawingml/2006/main" xmlns:r="http://schemas.openxmlformats.org/officeDocument/2006/relationships" xmlns:p="http://schemas.openxmlformats.org/presentationml/2006/main">
  <p:tag name="TIMING" val="|32.7"/>
</p:tagLst>
</file>

<file path=ppt/tags/tag6.xml><?xml version="1.0" encoding="utf-8"?>
<p:tagLst xmlns:a="http://schemas.openxmlformats.org/drawingml/2006/main" xmlns:r="http://schemas.openxmlformats.org/officeDocument/2006/relationships" xmlns:p="http://schemas.openxmlformats.org/presentationml/2006/main">
  <p:tag name="TIMING" val="|39.8|1.1|0.4"/>
</p:tagLst>
</file>

<file path=ppt/tags/tag7.xml><?xml version="1.0" encoding="utf-8"?>
<p:tagLst xmlns:a="http://schemas.openxmlformats.org/drawingml/2006/main" xmlns:r="http://schemas.openxmlformats.org/officeDocument/2006/relationships" xmlns:p="http://schemas.openxmlformats.org/presentationml/2006/main">
  <p:tag name="TIMING" val="|0|0|0"/>
</p:tagLst>
</file>

<file path=ppt/tags/tag8.xml><?xml version="1.0" encoding="utf-8"?>
<p:tagLst xmlns:a="http://schemas.openxmlformats.org/drawingml/2006/main" xmlns:r="http://schemas.openxmlformats.org/officeDocument/2006/relationships" xmlns:p="http://schemas.openxmlformats.org/presentationml/2006/main">
  <p:tag name="TIMING" val="|0"/>
</p:tagLst>
</file>

<file path=ppt/tags/tag9.xml><?xml version="1.0" encoding="utf-8"?>
<p:tagLst xmlns:a="http://schemas.openxmlformats.org/drawingml/2006/main" xmlns:r="http://schemas.openxmlformats.org/officeDocument/2006/relationships" xmlns:p="http://schemas.openxmlformats.org/presentationml/2006/main">
  <p:tag name="TIMING" val="|0|0|0|0.1|0.2|0.2|0.2|0.2|0.5|0.2|0.1|0.1"/>
</p:tagLst>
</file>

<file path=ppt/theme/theme1.xml><?xml version="1.0" encoding="utf-8"?>
<a:theme xmlns:a="http://schemas.openxmlformats.org/drawingml/2006/main" name="Office-tema">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PowerPointmall">
  <a:themeElements>
    <a:clrScheme name="Anpassat 1">
      <a:dk1>
        <a:sysClr val="windowText" lastClr="000000"/>
      </a:dk1>
      <a:lt1>
        <a:sysClr val="window" lastClr="FFFFFF"/>
      </a:lt1>
      <a:dk2>
        <a:srgbClr val="44546A"/>
      </a:dk2>
      <a:lt2>
        <a:srgbClr val="E7E6E6"/>
      </a:lt2>
      <a:accent1>
        <a:srgbClr val="83B81A"/>
      </a:accent1>
      <a:accent2>
        <a:srgbClr val="E13288"/>
      </a:accent2>
      <a:accent3>
        <a:srgbClr val="006633"/>
      </a:accent3>
      <a:accent4>
        <a:srgbClr val="FFD300"/>
      </a:accent4>
      <a:accent5>
        <a:srgbClr val="830628"/>
      </a:accent5>
      <a:accent6>
        <a:srgbClr val="A05599"/>
      </a:accent6>
      <a:hlink>
        <a:srgbClr val="0C2C80"/>
      </a:hlink>
      <a:folHlink>
        <a:srgbClr val="009EE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tema">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TK mall test 3.potx" id="{D7101E64-3EF7-4229-8648-CE804172D915}" vid="{7093837B-BE80-4137-8A1F-DB43636E7CDF}"/>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E111B19-7283-4751-B1F8-E7CC95678A87}">
  <ds:schemaRefs>
    <ds:schemaRef ds:uri="http://schemas.microsoft.com/office/2006/metadata/properties"/>
    <ds:schemaRef ds:uri="http://purl.org/dc/dcmitype/"/>
    <ds:schemaRef ds:uri="http://www.w3.org/XML/1998/namespace"/>
    <ds:schemaRef ds:uri="71af3243-3dd4-4a8d-8c0d-dd76da1f02a5"/>
    <ds:schemaRef ds:uri="http://purl.org/dc/elements/1.1/"/>
    <ds:schemaRef ds:uri="http://schemas.microsoft.com/office/infopath/2007/PartnerControls"/>
    <ds:schemaRef ds:uri="http://purl.org/dc/terms/"/>
    <ds:schemaRef ds:uri="http://schemas.microsoft.com/office/2006/documentManagement/types"/>
    <ds:schemaRef ds:uri="http://schemas.openxmlformats.org/package/2006/metadata/core-properties"/>
    <ds:schemaRef ds:uri="16c05727-aa75-4e4a-9b5f-8a80a1165891"/>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7B38E9C-53F4-45B7-BB77-8539BB7040F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TF78453729</Template>
  <TotalTime>0</TotalTime>
  <Words>2343</Words>
  <Application>Microsoft Office PowerPoint</Application>
  <PresentationFormat>Widescreen</PresentationFormat>
  <Paragraphs>306</Paragraphs>
  <Slides>31</Slides>
  <Notes>4</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31</vt:i4>
      </vt:variant>
    </vt:vector>
  </HeadingPairs>
  <TitlesOfParts>
    <vt:vector size="39" baseType="lpstr">
      <vt:lpstr>Arial</vt:lpstr>
      <vt:lpstr>Calibri</vt:lpstr>
      <vt:lpstr>Cambria Math</vt:lpstr>
      <vt:lpstr>Corbel</vt:lpstr>
      <vt:lpstr>Garamond</vt:lpstr>
      <vt:lpstr>Times New Roman</vt:lpstr>
      <vt:lpstr>Office-tema</vt:lpstr>
      <vt:lpstr>PowerPointmall</vt:lpstr>
      <vt:lpstr>To predict and influence professional cooperation in health care</vt:lpstr>
      <vt:lpstr>PowerPoint Presentation</vt:lpstr>
      <vt:lpstr>Presentation is based on:</vt:lpstr>
      <vt:lpstr>What are care pathways for neurodevelopmental disorders? </vt:lpstr>
      <vt:lpstr>Care pathways</vt:lpstr>
      <vt:lpstr>                                 Care pathways for neurodevelopmental disorders</vt:lpstr>
      <vt:lpstr>I will suggest a theory</vt:lpstr>
      <vt:lpstr>What are care pathways for neurodevelopmental disorders? A recap: </vt:lpstr>
      <vt:lpstr>Large Image</vt:lpstr>
      <vt:lpstr>the Price equation </vt:lpstr>
      <vt:lpstr>How can I suggest this theory?</vt:lpstr>
      <vt:lpstr>6+ years of studying professionals’ behavior in mental health care (ND) pathways </vt:lpstr>
      <vt:lpstr>One more slide on method…</vt:lpstr>
      <vt:lpstr>PowerPoint Presentation</vt:lpstr>
      <vt:lpstr>PowerPoint Presentation</vt:lpstr>
      <vt:lpstr>the Price equation </vt:lpstr>
      <vt:lpstr>Theoretical translation</vt:lpstr>
      <vt:lpstr>The (non)spread of altruism/cooperation in the CPR:</vt:lpstr>
      <vt:lpstr>PowerPoint Presentation</vt:lpstr>
      <vt:lpstr>What´the point?</vt:lpstr>
      <vt:lpstr>General conclusion</vt:lpstr>
      <vt:lpstr>Practical implications of the theory:</vt:lpstr>
      <vt:lpstr>Implications I: Ostrom´s 8 principles</vt:lpstr>
      <vt:lpstr>PowerPoint Presentation</vt:lpstr>
      <vt:lpstr>PowerPoint Presentation</vt:lpstr>
      <vt:lpstr>PowerPoint Presentation</vt:lpstr>
      <vt:lpstr>CGT core categories  comparable to CBS ”middle level terms”</vt:lpstr>
      <vt:lpstr>PowerPoint Presentation</vt:lpstr>
      <vt:lpstr>implications II</vt:lpstr>
      <vt:lpstr>Study timeline</vt:lpstr>
      <vt:lpstr>The CGT-process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2019-06-19T06:19:39Z</dcterms:created>
  <dcterms:modified xsi:type="dcterms:W3CDTF">2019-08-30T13:16:40Z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